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8" r:id="rId2"/>
    <p:sldId id="256" r:id="rId3"/>
    <p:sldId id="261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331" r:id="rId14"/>
    <p:sldId id="271" r:id="rId15"/>
    <p:sldId id="275" r:id="rId16"/>
    <p:sldId id="274" r:id="rId17"/>
    <p:sldId id="273" r:id="rId18"/>
    <p:sldId id="277" r:id="rId19"/>
    <p:sldId id="276" r:id="rId20"/>
    <p:sldId id="278" r:id="rId21"/>
    <p:sldId id="279" r:id="rId22"/>
    <p:sldId id="280" r:id="rId23"/>
    <p:sldId id="332" r:id="rId24"/>
    <p:sldId id="333" r:id="rId25"/>
    <p:sldId id="281" r:id="rId26"/>
    <p:sldId id="282" r:id="rId27"/>
    <p:sldId id="285" r:id="rId28"/>
    <p:sldId id="287" r:id="rId29"/>
    <p:sldId id="288" r:id="rId30"/>
    <p:sldId id="299" r:id="rId31"/>
    <p:sldId id="283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19" r:id="rId49"/>
    <p:sldId id="320" r:id="rId50"/>
    <p:sldId id="322" r:id="rId51"/>
    <p:sldId id="321" r:id="rId52"/>
    <p:sldId id="323" r:id="rId53"/>
    <p:sldId id="324" r:id="rId54"/>
    <p:sldId id="335" r:id="rId55"/>
    <p:sldId id="33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6" r:id="rId66"/>
    <p:sldId id="316" r:id="rId67"/>
    <p:sldId id="325" r:id="rId68"/>
    <p:sldId id="317" r:id="rId69"/>
    <p:sldId id="318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B7E"/>
    <a:srgbClr val="304878"/>
    <a:srgbClr val="CCECFF"/>
    <a:srgbClr val="3A5792"/>
    <a:srgbClr val="233457"/>
    <a:srgbClr val="2A3F68"/>
    <a:srgbClr val="FFFFFF"/>
    <a:srgbClr val="D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3" autoAdjust="0"/>
    <p:restoredTop sz="94409" autoAdjust="0"/>
  </p:normalViewPr>
  <p:slideViewPr>
    <p:cSldViewPr>
      <p:cViewPr varScale="1">
        <p:scale>
          <a:sx n="103" d="100"/>
          <a:sy n="103" d="100"/>
        </p:scale>
        <p:origin x="12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36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96805-15B0-3D49-85C2-56D08F01B277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39970-F3E1-DE44-A0ED-9DCDACC1EF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176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6F3D0E6-B9F5-4A3F-B828-08C09A69480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324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3D0E6-B9F5-4A3F-B828-08C09A69480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3075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D7F05-F1DC-429E-8F4D-C89202004A4A}" type="slidenum">
              <a:rPr lang="en-US" altLang="en-US"/>
              <a:pPr/>
              <a:t>26</a:t>
            </a:fld>
            <a:endParaRPr lang="en-US" altLang="en-US" dirty="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A2701-6756-4B77-84E6-862885D7755D}" type="slidenum">
              <a:rPr lang="en-US" altLang="en-US"/>
              <a:pPr/>
              <a:t>27</a:t>
            </a:fld>
            <a:endParaRPr lang="en-US" alt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A97758-D1A5-4125-B462-5DA0C694B2FB}" type="slidenum">
              <a:rPr lang="en-US" altLang="en-US"/>
              <a:pPr/>
              <a:t>28</a:t>
            </a:fld>
            <a:endParaRPr lang="en-US" alt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8DD87-4E7B-4554-88A0-E011CD1033D5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5E148-8984-4D43-9B06-829015FA8396}" type="slidenum">
              <a:rPr lang="en-US" altLang="en-US"/>
              <a:pPr/>
              <a:t>30</a:t>
            </a:fld>
            <a:endParaRPr lang="en-US" alt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D3AC2-2099-4457-BCA2-4ED4EA6ED4FA}" type="slidenum">
              <a:rPr lang="en-US" altLang="en-US"/>
              <a:pPr/>
              <a:t>31</a:t>
            </a:fld>
            <a:endParaRPr lang="en-US" altLang="en-US" dirty="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8B0BB1-92AF-4FF5-9110-31230C0C1B2C}" type="slidenum">
              <a:rPr lang="en-US" altLang="en-US"/>
              <a:pPr/>
              <a:t>32</a:t>
            </a:fld>
            <a:endParaRPr lang="en-US" alt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933980-E2C7-41C5-A7E6-C2159BD9331F}" type="slidenum">
              <a:rPr lang="en-US" altLang="en-US"/>
              <a:pPr/>
              <a:t>33</a:t>
            </a:fld>
            <a:endParaRPr lang="en-US" alt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CB2CF-DA53-498D-A379-F0C0420941ED}" type="slidenum">
              <a:rPr lang="en-US" altLang="en-US"/>
              <a:pPr/>
              <a:t>34</a:t>
            </a:fld>
            <a:endParaRPr lang="en-US" alt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C9F81-B804-4527-B2FF-7D8BC117D276}" type="slidenum">
              <a:rPr lang="en-US" altLang="en-US"/>
              <a:pPr/>
              <a:t>35</a:t>
            </a:fld>
            <a:endParaRPr lang="en-US" alt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643DA8-BD4A-4A14-94BF-E2306FDC340F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4D214-A4D0-43AF-ADE5-0B1766733FC4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667461-60B9-431E-B94F-173373CE8A47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59A51C-3543-4FCB-BF6E-B83F6B55EF53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AD69-EF70-4CC9-A3AD-82D58A209DF2}" type="slidenum">
              <a:rPr lang="en-US" altLang="en-US"/>
              <a:pPr/>
              <a:t>39</a:t>
            </a:fld>
            <a:endParaRPr lang="en-US" alt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ED109-246B-45B0-ACD1-93794B63B898}" type="slidenum">
              <a:rPr lang="en-US" altLang="en-US"/>
              <a:pPr/>
              <a:t>40</a:t>
            </a:fld>
            <a:endParaRPr lang="en-US" alt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A44D8-D4B7-4EDB-96C4-A1AD91807C6F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34267E-BF9A-41AB-B765-F1B60763F715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EDA81A-AE41-424B-8509-D9E31F74F949}" type="slidenum">
              <a:rPr lang="en-US" altLang="en-US"/>
              <a:pPr/>
              <a:t>43</a:t>
            </a:fld>
            <a:endParaRPr lang="en-US" alt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8AE911-B838-46E8-9B2A-B02B6B9C80D6}" type="slidenum">
              <a:rPr lang="en-US" altLang="en-US"/>
              <a:pPr/>
              <a:t>44</a:t>
            </a:fld>
            <a:endParaRPr lang="en-US" alt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739BD-36DF-4A86-80EB-8C9DEF5BE14E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81597-AEF6-4AFF-A1C3-F6ED02CAAC57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A8401A-29F7-4814-BB6F-75D1161088DA}" type="slidenum">
              <a:rPr lang="en-US" altLang="en-US"/>
              <a:pPr/>
              <a:t>46</a:t>
            </a:fld>
            <a:endParaRPr lang="en-US" altLang="en-US" dirty="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47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48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49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50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51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52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D894D-6CD5-41A8-A646-CEE1CF06E5F0}" type="slidenum">
              <a:rPr lang="en-US" altLang="en-US"/>
              <a:pPr/>
              <a:t>53</a:t>
            </a:fld>
            <a:endParaRPr lang="en-US" alt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8DD9B91-6402-40A9-87C5-51865E655410}" type="slidenum">
              <a:rPr lang="en-US" altLang="en-US" sz="1200" baseline="0" smtClean="0"/>
              <a:pPr/>
              <a:t>54</a:t>
            </a:fld>
            <a:endParaRPr lang="en-US" altLang="en-US" sz="1200" baseline="0" dirty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47B4895-DF5D-4955-A419-D6E2582625F8}" type="slidenum">
              <a:rPr lang="en-US" altLang="en-US" sz="1200" baseline="0" smtClean="0"/>
              <a:pPr/>
              <a:t>55</a:t>
            </a:fld>
            <a:endParaRPr lang="en-US" altLang="en-US" sz="1200" baseline="0" dirty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59CF5-ABD1-48F7-8509-5EE79BAF1FD8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A1CAF0-35B3-4AAB-8EC7-F064014299C0}" type="slidenum">
              <a:rPr lang="en-US" altLang="en-US"/>
              <a:pPr/>
              <a:t>56</a:t>
            </a:fld>
            <a:endParaRPr lang="en-US" alt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48F445-3D03-45C2-B92F-7CB72E42C498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7517C-6C4B-4145-BA71-D8CC7E80A0B2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85A1F7-C9E3-4CAB-9016-D90C89541641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E8E547-6286-4101-A482-FF3168C42257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0C44ED-8E4F-406D-8731-7A8E34B5C641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586F1-22E7-4E7B-81ED-2A81DCA6E48D}" type="slidenum">
              <a:rPr lang="en-US" altLang="en-US"/>
              <a:pPr/>
              <a:t>62</a:t>
            </a:fld>
            <a:endParaRPr lang="en-US" altLang="en-US" dirty="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A2D58-59DB-49E7-90CB-58B1F0CD5688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224F52-79C1-433D-A783-26956D0CDA30}" type="slidenum">
              <a:rPr lang="en-US" altLang="en-US"/>
              <a:pPr/>
              <a:t>64</a:t>
            </a:fld>
            <a:endParaRPr lang="en-US" altLang="en-US" dirty="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224F52-79C1-433D-A783-26956D0CDA30}" type="slidenum">
              <a:rPr lang="en-US" altLang="en-US"/>
              <a:pPr/>
              <a:t>65</a:t>
            </a:fld>
            <a:endParaRPr lang="en-US" altLang="en-US" dirty="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5358E-B732-4E4E-AE50-1D8F480D8750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8DC7E-0D33-4D3C-A54D-07342B55D114}" type="slidenum">
              <a:rPr lang="en-US" altLang="en-US"/>
              <a:pPr/>
              <a:t>66</a:t>
            </a:fld>
            <a:endParaRPr lang="en-US" altLang="en-US" dirty="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AF6ED-61BA-48FC-A1F4-D4929355363E}" type="slidenum">
              <a:rPr lang="en-US" altLang="en-US"/>
              <a:pPr/>
              <a:t>67</a:t>
            </a:fld>
            <a:endParaRPr lang="en-US" alt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AF6ED-61BA-48FC-A1F4-D4929355363E}" type="slidenum">
              <a:rPr lang="en-US" altLang="en-US"/>
              <a:pPr/>
              <a:t>68</a:t>
            </a:fld>
            <a:endParaRPr lang="en-US" alt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94D57-7992-4A7C-99FF-984ADCDF6EDF}" type="slidenum">
              <a:rPr lang="en-US" altLang="en-US"/>
              <a:pPr/>
              <a:t>69</a:t>
            </a:fld>
            <a:endParaRPr lang="en-US" altLang="en-US" dirty="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74F44-189B-419F-BB85-5B3251742F4C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74F44-189B-419F-BB85-5B3251742F4C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74F44-189B-419F-BB85-5B3251742F4C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95F7A6-82B2-4D4F-ACD2-C47CBBEC5C74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53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20741E-2935-4BD9-9502-48B6177E809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40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01B743A-BE79-4A29-A1F4-5498EDD32B3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5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935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23EB4D5-5616-4C5B-AE29-F2BF99363D5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68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939C24-3612-4FD9-9833-0FD64BA577A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257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8C031B-8552-4064-9BFE-803EBCAF29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385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388C289-70BE-4319-92CB-A57062C51EC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694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A2B4A45-69AF-4B27-B7FE-A40944D768E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09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16A683D-499F-497D-8AAC-6AD1950CBD0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592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8336A2-5EC9-4A9E-B235-FD7A6550E8A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601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24B7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04878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04878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04878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0487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4343400" cy="838200"/>
          </a:xfrm>
        </p:spPr>
        <p:txBody>
          <a:bodyPr/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1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0" y="3810000"/>
            <a:ext cx="4343401" cy="685800"/>
          </a:xfrm>
        </p:spPr>
        <p:txBody>
          <a:bodyPr>
            <a:normAutofit lnSpcReduction="10000"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(4 of 19)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Measures of time and space:</a:t>
            </a:r>
          </a:p>
          <a:p>
            <a:pPr lvl="1"/>
            <a:r>
              <a:rPr lang="en-US" altLang="en-US" dirty="0"/>
              <a:t>Milli- (m) = 1 thousandth = 10</a:t>
            </a:r>
            <a:r>
              <a:rPr lang="en-US" altLang="en-US" baseline="30000" dirty="0"/>
              <a:t>-3</a:t>
            </a:r>
          </a:p>
          <a:p>
            <a:pPr lvl="1"/>
            <a:r>
              <a:rPr lang="en-US" altLang="en-US" dirty="0"/>
              <a:t>Micro- (</a:t>
            </a:r>
            <a:r>
              <a:rPr lang="en-US" altLang="en-US" dirty="0">
                <a:sym typeface="Symbol" pitchFamily="18" charset="2"/>
              </a:rPr>
              <a:t></a:t>
            </a:r>
            <a:r>
              <a:rPr lang="en-US" altLang="en-US" dirty="0"/>
              <a:t>) = 1 millionth = 10</a:t>
            </a:r>
            <a:r>
              <a:rPr lang="en-US" altLang="en-US" baseline="30000" dirty="0"/>
              <a:t>-6</a:t>
            </a:r>
          </a:p>
          <a:p>
            <a:pPr lvl="1"/>
            <a:r>
              <a:rPr lang="en-US" altLang="en-US" dirty="0"/>
              <a:t>Nano- (n) = 1 billionth = 10</a:t>
            </a:r>
            <a:r>
              <a:rPr lang="en-US" altLang="en-US" baseline="30000" dirty="0"/>
              <a:t>-9</a:t>
            </a:r>
          </a:p>
          <a:p>
            <a:pPr lvl="1"/>
            <a:r>
              <a:rPr lang="en-US" altLang="en-US" dirty="0"/>
              <a:t>Pico- (p) = 1 trillionth = 10</a:t>
            </a:r>
            <a:r>
              <a:rPr lang="en-US" altLang="en-US" baseline="30000" dirty="0"/>
              <a:t>-12</a:t>
            </a:r>
          </a:p>
          <a:p>
            <a:pPr lvl="1"/>
            <a:r>
              <a:rPr lang="en-US" altLang="en-US" dirty="0"/>
              <a:t>Femto- (f) = 1 quadrillionth = 10</a:t>
            </a:r>
            <a:r>
              <a:rPr lang="en-US" altLang="en-US" baseline="30000" dirty="0"/>
              <a:t>-15</a:t>
            </a:r>
          </a:p>
          <a:p>
            <a:pPr lvl="1"/>
            <a:r>
              <a:rPr lang="en-US" altLang="en-US" dirty="0"/>
              <a:t>Atto- (a) = 1 quintillionth = 10</a:t>
            </a:r>
            <a:r>
              <a:rPr lang="en-US" altLang="en-US" baseline="30000" dirty="0"/>
              <a:t>-18</a:t>
            </a:r>
          </a:p>
          <a:p>
            <a:pPr lvl="1"/>
            <a:r>
              <a:rPr lang="en-US" altLang="en-US" dirty="0"/>
              <a:t>Zepto- (z) = 1 sextillionth = 10</a:t>
            </a:r>
            <a:r>
              <a:rPr lang="en-US" altLang="en-US" baseline="30000" dirty="0"/>
              <a:t>-21</a:t>
            </a:r>
          </a:p>
          <a:p>
            <a:pPr lvl="1"/>
            <a:r>
              <a:rPr lang="en-US" altLang="en-US" dirty="0"/>
              <a:t>Yocto- (y) = 1 septillionth = 10</a:t>
            </a:r>
            <a:r>
              <a:rPr lang="en-US" altLang="en-US" baseline="30000" dirty="0"/>
              <a:t>-24</a:t>
            </a: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(5 of 19)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Millisecond = 1 thousandth of a second</a:t>
            </a:r>
          </a:p>
          <a:p>
            <a:pPr lvl="1"/>
            <a:r>
              <a:rPr lang="en-US" altLang="en-US" dirty="0"/>
              <a:t>Hard disk drive access times are often 10 to 20 milliseconds.</a:t>
            </a:r>
          </a:p>
          <a:p>
            <a:r>
              <a:rPr lang="en-US" altLang="en-US" dirty="0"/>
              <a:t>Nanosecond = 1 billionth of a second</a:t>
            </a:r>
          </a:p>
          <a:p>
            <a:pPr lvl="1"/>
            <a:r>
              <a:rPr lang="en-US" altLang="en-US" dirty="0"/>
              <a:t>Main memory access times are often 50 to 70 nanoseconds.</a:t>
            </a:r>
          </a:p>
          <a:p>
            <a:r>
              <a:rPr lang="en-US" altLang="en-US" dirty="0"/>
              <a:t>Micron (micrometer) = 1 millionth of a meter</a:t>
            </a:r>
          </a:p>
          <a:p>
            <a:pPr lvl="1"/>
            <a:r>
              <a:rPr lang="en-US" altLang="en-US" dirty="0"/>
              <a:t>Circuits on computer chips are measured in microns.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(6 of 19)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note that cycle time is the reciprocal of clock frequency.</a:t>
            </a:r>
          </a:p>
          <a:p>
            <a:r>
              <a:rPr lang="en-US" altLang="en-US" dirty="0"/>
              <a:t>A bus operating at 133MHz has a cycle time of 7.52 nanoseconds:</a:t>
            </a:r>
          </a:p>
          <a:p>
            <a:r>
              <a:rPr lang="en-US" altLang="en-US" dirty="0"/>
              <a:t>	133,000,000 cycles/second  =  7.52 ns/cycle</a:t>
            </a:r>
          </a:p>
          <a:p>
            <a:endParaRPr lang="en-US" altLang="en-US" dirty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057400" y="5407967"/>
            <a:ext cx="4876800" cy="457200"/>
          </a:xfrm>
          <a:prstGeom prst="rect">
            <a:avLst/>
          </a:prstGeom>
          <a:solidFill>
            <a:srgbClr val="CFDD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back to the advertisement ...</a:t>
            </a: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5F66F8-8AE4-2045-9593-B877D68BF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(7 of 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205CD-456B-7647-9747-F5D1EA51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09800"/>
            <a:ext cx="1168400" cy="1308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EEA420-EBE8-4345-9273-9F2116CD3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505200"/>
            <a:ext cx="4305300" cy="1016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C2B397-DEFD-534A-9F24-8E7869FC2513}"/>
              </a:ext>
            </a:extLst>
          </p:cNvPr>
          <p:cNvSpPr/>
          <p:nvPr/>
        </p:nvSpPr>
        <p:spPr bwMode="auto">
          <a:xfrm>
            <a:off x="4495800" y="2209800"/>
            <a:ext cx="1524000" cy="1524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719C8D-875E-7E4F-8EF7-D385F181A920}"/>
              </a:ext>
            </a:extLst>
          </p:cNvPr>
          <p:cNvGrpSpPr/>
          <p:nvPr/>
        </p:nvGrpSpPr>
        <p:grpSpPr>
          <a:xfrm>
            <a:off x="1447800" y="1676400"/>
            <a:ext cx="7685314" cy="4089400"/>
            <a:chOff x="1447800" y="1676400"/>
            <a:chExt cx="7685314" cy="4089400"/>
          </a:xfrm>
        </p:grpSpPr>
        <p:pic>
          <p:nvPicPr>
            <p:cNvPr id="9" name="Content Placeholder 9">
              <a:extLst>
                <a:ext uri="{FF2B5EF4-FFF2-40B4-BE49-F238E27FC236}">
                  <a16:creationId xmlns:a16="http://schemas.microsoft.com/office/drawing/2014/main" id="{E2CB791C-AFEE-3E4E-9DBE-8EF70CE71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7800" y="1676400"/>
              <a:ext cx="6417211" cy="3752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A2FA8-D589-5C44-BF36-57E27E09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214" y="3657600"/>
              <a:ext cx="4406900" cy="2108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59835E-A74E-284D-97FD-2CE2DB92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2425700"/>
              <a:ext cx="1168400" cy="13081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391CD4-949D-D741-B1AA-55905F72CC50}"/>
                </a:ext>
              </a:extLst>
            </p:cNvPr>
            <p:cNvSpPr/>
            <p:nvPr/>
          </p:nvSpPr>
          <p:spPr bwMode="auto">
            <a:xfrm>
              <a:off x="4495800" y="2362200"/>
              <a:ext cx="1752600" cy="228600"/>
            </a:xfrm>
            <a:prstGeom prst="rect">
              <a:avLst/>
            </a:prstGeom>
            <a:noFill/>
            <a:ln w="9525" cap="flat" cmpd="sng" algn="ctr">
              <a:solidFill>
                <a:srgbClr val="324B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(8 of 19)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(9 of 19)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7D2EF-E7F3-834A-9887-D3ADCE50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Computers with large main memory capacity can run larger programs with greater speed than computers having small memories.</a:t>
            </a:r>
          </a:p>
          <a:p>
            <a:r>
              <a:rPr lang="en-US" altLang="en-US" dirty="0"/>
              <a:t>RAM is an acronym for </a:t>
            </a:r>
            <a:r>
              <a:rPr lang="en-US" altLang="en-US" i="1" dirty="0"/>
              <a:t>random access memory</a:t>
            </a:r>
            <a:r>
              <a:rPr lang="en-US" altLang="en-US" dirty="0"/>
              <a:t>. Random access means that memory contents can be accessed directly if you know its location.</a:t>
            </a:r>
          </a:p>
          <a:p>
            <a:r>
              <a:rPr lang="en-US" altLang="en-US" dirty="0"/>
              <a:t>Cache is a type of temporary memory that can be accessed faster than RAM.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-685800" y="34290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A8C5E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304878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304878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304878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304878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304878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04878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04878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04878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04878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(10 of 19)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9631BC-10A3-604D-9407-669AB394C9C2}"/>
              </a:ext>
            </a:extLst>
          </p:cNvPr>
          <p:cNvGrpSpPr/>
          <p:nvPr/>
        </p:nvGrpSpPr>
        <p:grpSpPr>
          <a:xfrm>
            <a:off x="228600" y="1219200"/>
            <a:ext cx="8641896" cy="4210050"/>
            <a:chOff x="228600" y="1219200"/>
            <a:chExt cx="8641896" cy="4210050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50C23E3B-A997-904A-B45E-ECE46EE20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7800" y="1676400"/>
              <a:ext cx="6417211" cy="3752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6DEFC-712B-CF47-B3E5-751BC4448B14}"/>
                </a:ext>
              </a:extLst>
            </p:cNvPr>
            <p:cNvSpPr/>
            <p:nvPr/>
          </p:nvSpPr>
          <p:spPr bwMode="auto">
            <a:xfrm>
              <a:off x="4572000" y="2514600"/>
              <a:ext cx="1905000" cy="381000"/>
            </a:xfrm>
            <a:prstGeom prst="rect">
              <a:avLst/>
            </a:prstGeom>
            <a:noFill/>
            <a:ln w="9525" cap="flat" cmpd="sng" algn="ctr">
              <a:solidFill>
                <a:srgbClr val="324B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8B8127-3B99-8043-8CD0-4675460C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100" y="1905000"/>
              <a:ext cx="1079500" cy="850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DAD713-C78C-E148-9A42-7FF2B9BCD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19200"/>
              <a:ext cx="3771900" cy="11605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5DF1A3-C2AC-1246-9E79-9F49F475E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2743200"/>
              <a:ext cx="558800" cy="1460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60C04C-3AD0-2C4C-9CD3-7C9E32A3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4114800"/>
              <a:ext cx="6203496" cy="1193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9261B25-39D9-D442-8562-0CDA9023B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(11 of 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F5138-B5E3-834B-A6F2-DC1C1A29EADC}"/>
              </a:ext>
            </a:extLst>
          </p:cNvPr>
          <p:cNvSpPr/>
          <p:nvPr/>
        </p:nvSpPr>
        <p:spPr bwMode="auto">
          <a:xfrm>
            <a:off x="4572000" y="2895600"/>
            <a:ext cx="30480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B93D6-F891-3F45-8910-68A5EF10E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959100"/>
            <a:ext cx="10795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BE849-7A29-1541-8E33-13F62014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3560082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B6DA9-09F8-6641-B436-A8E911D37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05200"/>
            <a:ext cx="5899073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50967D33-CCA4-9C4C-86B4-4D9D9A7FD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(12 of 19)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E3DED-46EB-7148-9469-B9B6D7A56F14}"/>
              </a:ext>
            </a:extLst>
          </p:cNvPr>
          <p:cNvSpPr/>
          <p:nvPr/>
        </p:nvSpPr>
        <p:spPr bwMode="auto">
          <a:xfrm>
            <a:off x="4495800" y="4495800"/>
            <a:ext cx="17526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41EDB-7B8F-9E47-8C41-25607F7E335F}"/>
              </a:ext>
            </a:extLst>
          </p:cNvPr>
          <p:cNvSpPr/>
          <p:nvPr/>
        </p:nvSpPr>
        <p:spPr bwMode="auto">
          <a:xfrm>
            <a:off x="4572000" y="2895600"/>
            <a:ext cx="30480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ADDD0-0EBD-824B-818E-C3459B560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2932">
            <a:off x="3602346" y="4203739"/>
            <a:ext cx="6985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F58A7-11BD-D04D-9A19-09BCE918A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62200"/>
            <a:ext cx="10033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56CCF-D527-C14C-88BF-DCB9B8B55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2414954" cy="163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714E8-DDA5-734E-B06E-D097F7D33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029200" cy="1261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08086A83-C6E0-4D41-9567-D2893E26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(13 of 19)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3444D-2919-8D43-B8A9-61711EE39CF0}"/>
              </a:ext>
            </a:extLst>
          </p:cNvPr>
          <p:cNvSpPr/>
          <p:nvPr/>
        </p:nvSpPr>
        <p:spPr bwMode="auto">
          <a:xfrm>
            <a:off x="4572000" y="3429000"/>
            <a:ext cx="2819400" cy="3810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4DD66-7893-FE40-B74E-A41F76FD9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13081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4CED3-48FB-3F4D-91BF-CE60F51BE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648200"/>
            <a:ext cx="34417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8AA29-984E-0D42-AC39-B19CAA80D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212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Know the difference between computer organization and computer architecture.</a:t>
            </a:r>
          </a:p>
          <a:p>
            <a:r>
              <a:rPr lang="en-US" altLang="en-US" dirty="0"/>
              <a:t>Understand units of measure common to computer systems.</a:t>
            </a:r>
          </a:p>
          <a:p>
            <a:r>
              <a:rPr lang="en-US" altLang="en-US" dirty="0"/>
              <a:t>Appreciate the evolution of computers.</a:t>
            </a:r>
          </a:p>
          <a:p>
            <a:r>
              <a:rPr lang="en-US" altLang="en-US" dirty="0"/>
              <a:t>Understand the computer as a layered system.</a:t>
            </a:r>
          </a:p>
          <a:p>
            <a:r>
              <a:rPr lang="en-US" altLang="en-US" dirty="0"/>
              <a:t>Be able to explain the von Neumann architecture and the function of basic computer components.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(14 of 19)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BE258-910F-724E-815C-47A2DEAB3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Serial ports send data as a series of pulses along one or two data lines.</a:t>
            </a:r>
          </a:p>
          <a:p>
            <a:r>
              <a:rPr lang="en-US" altLang="en-US" dirty="0"/>
              <a:t>Parallel ports send data as a single pulse along at least eight data lines.</a:t>
            </a:r>
          </a:p>
          <a:p>
            <a:r>
              <a:rPr lang="en-US" altLang="en-US" dirty="0"/>
              <a:t>USB, Universal Serial Bus, is an intelligent serial interface that is self-configuring. (It supports “plug and play.”)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B4CA9B6F-BF13-2644-8E17-C3290D748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(15 of 19)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07C85-4D64-8D4B-9A1C-CA0D7EB64566}"/>
              </a:ext>
            </a:extLst>
          </p:cNvPr>
          <p:cNvGrpSpPr/>
          <p:nvPr/>
        </p:nvGrpSpPr>
        <p:grpSpPr>
          <a:xfrm>
            <a:off x="457200" y="2209800"/>
            <a:ext cx="7010400" cy="2860434"/>
            <a:chOff x="457200" y="2209800"/>
            <a:chExt cx="7010400" cy="2860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062847-0A2C-694F-8EAD-8816D73B849C}"/>
                </a:ext>
              </a:extLst>
            </p:cNvPr>
            <p:cNvSpPr/>
            <p:nvPr/>
          </p:nvSpPr>
          <p:spPr bwMode="auto">
            <a:xfrm>
              <a:off x="4572000" y="3429000"/>
              <a:ext cx="2895600" cy="381000"/>
            </a:xfrm>
            <a:prstGeom prst="rect">
              <a:avLst/>
            </a:prstGeom>
            <a:noFill/>
            <a:ln w="9525" cap="flat" cmpd="sng" algn="ctr">
              <a:solidFill>
                <a:srgbClr val="324B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8C31E-7B4C-2D48-A653-182438547CF6}"/>
                </a:ext>
              </a:extLst>
            </p:cNvPr>
            <p:cNvSpPr/>
            <p:nvPr/>
          </p:nvSpPr>
          <p:spPr bwMode="auto">
            <a:xfrm>
              <a:off x="4572000" y="4724400"/>
              <a:ext cx="1295400" cy="304800"/>
            </a:xfrm>
            <a:prstGeom prst="rect">
              <a:avLst/>
            </a:prstGeom>
            <a:noFill/>
            <a:ln w="9525" cap="flat" cmpd="sng" algn="ctr">
              <a:solidFill>
                <a:srgbClr val="324B7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1FC42A-0DAF-8041-8EB1-5F17CDC0F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2971800"/>
              <a:ext cx="1524000" cy="622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161A4-0D1F-2B4B-8D22-4DEF4C39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09800"/>
              <a:ext cx="3771900" cy="10209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946CE0-6111-C944-A2C2-8BA0911E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4021">
              <a:off x="3618823" y="4295534"/>
              <a:ext cx="1079500" cy="774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60762D-1B03-FD43-BD9E-E79D36B0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3733800"/>
              <a:ext cx="3460750" cy="1143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72E8D050-1837-9347-B26E-4475252AA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(16 of 19)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831B09-EF7A-814D-84C0-4F4FC2334A37}"/>
              </a:ext>
            </a:extLst>
          </p:cNvPr>
          <p:cNvSpPr/>
          <p:nvPr/>
        </p:nvSpPr>
        <p:spPr bwMode="auto">
          <a:xfrm>
            <a:off x="4572000" y="3810000"/>
            <a:ext cx="3048000" cy="6858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05766-EEDE-CE44-B048-179C4267F47A}"/>
              </a:ext>
            </a:extLst>
          </p:cNvPr>
          <p:cNvSpPr/>
          <p:nvPr/>
        </p:nvSpPr>
        <p:spPr bwMode="auto">
          <a:xfrm>
            <a:off x="4572000" y="4648200"/>
            <a:ext cx="17526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895F-1F19-0E49-BF8D-3DF72C567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657600"/>
            <a:ext cx="12192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62C6D-5B39-1B49-AC1E-349B31069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33401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0E81F-DC23-B84C-8703-C476D93CD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648200"/>
            <a:ext cx="838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BCE23-2E07-8949-8BBB-CD147963C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38227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4BD0C-01ED-644A-A2F4-56DD6D41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5753100" cy="101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120E80B8-93BD-7C40-BC1D-F4719B157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(17 of 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5E38C-464D-A44B-9D6C-0477BF3BF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3963">
            <a:off x="3868310" y="5150387"/>
            <a:ext cx="9144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1564B-5AF8-F845-B414-E3413F1A9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5029200"/>
            <a:ext cx="3086100" cy="1099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2EE704-48D9-DF43-AE1E-9E72BD1600CE}"/>
              </a:ext>
            </a:extLst>
          </p:cNvPr>
          <p:cNvSpPr/>
          <p:nvPr/>
        </p:nvSpPr>
        <p:spPr bwMode="auto">
          <a:xfrm>
            <a:off x="4572000" y="5029200"/>
            <a:ext cx="10668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1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22EDDAB-936F-9447-9364-C5A24F667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417211" cy="3752850"/>
          </a:xfrm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(18 of 19)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4A6D3-406E-F144-8E08-82BA2D39FED9}"/>
              </a:ext>
            </a:extLst>
          </p:cNvPr>
          <p:cNvSpPr/>
          <p:nvPr/>
        </p:nvSpPr>
        <p:spPr bwMode="auto">
          <a:xfrm>
            <a:off x="4572000" y="3200400"/>
            <a:ext cx="1143000" cy="228600"/>
          </a:xfrm>
          <a:prstGeom prst="rect">
            <a:avLst/>
          </a:prstGeom>
          <a:noFill/>
          <a:ln w="9525" cap="flat" cmpd="sng" algn="ctr">
            <a:solidFill>
              <a:srgbClr val="324B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953B1-2094-CA4C-95DA-38AAB781F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911">
            <a:off x="3750938" y="3077142"/>
            <a:ext cx="1018106" cy="339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AE563-4731-574A-9303-43322CB06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19647"/>
            <a:ext cx="2946400" cy="10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(19 of 19)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Throughout the remainder of the book you will see how these components work and how they interact with software to make complete computer systems.</a:t>
            </a:r>
          </a:p>
          <a:p>
            <a:r>
              <a:rPr lang="en-US" altLang="en-US" dirty="0"/>
              <a:t>This statement raises two important questions:</a:t>
            </a:r>
          </a:p>
          <a:p>
            <a:pPr lvl="1"/>
            <a:r>
              <a:rPr lang="en-US" altLang="en-US" dirty="0"/>
              <a:t>What assurance do we have that computer components will operate as we expect?</a:t>
            </a:r>
          </a:p>
          <a:p>
            <a:pPr lvl="1"/>
            <a:r>
              <a:rPr lang="en-US" altLang="en-US" dirty="0"/>
              <a:t>What assurance do we have that computer components will operate together?</a:t>
            </a:r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1.4 Standards Organizations (1 of 4)</a:t>
            </a:r>
          </a:p>
        </p:txBody>
      </p:sp>
      <p:sp>
        <p:nvSpPr>
          <p:cNvPr id="45063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There are many organizations that set computer hardware standards</a:t>
            </a:r>
            <a:r>
              <a:rPr lang="en-US" dirty="0"/>
              <a:t>—</a:t>
            </a:r>
            <a:r>
              <a:rPr lang="en-US" altLang="en-US" dirty="0"/>
              <a:t>to include the interoperability of computer components.</a:t>
            </a:r>
          </a:p>
          <a:p>
            <a:r>
              <a:rPr lang="en-US" altLang="en-US" dirty="0"/>
              <a:t>Throughout this book, and in your career, you will encounter many of them.</a:t>
            </a:r>
          </a:p>
          <a:p>
            <a:r>
              <a:rPr lang="en-US" altLang="en-US" dirty="0"/>
              <a:t>Some of the most important standards-setting groups include the following.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1.4 Standards Organizations (2 of 4)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Institute of Electrical and Electronic Engineers (IEEE)</a:t>
            </a:r>
          </a:p>
          <a:p>
            <a:pPr lvl="1"/>
            <a:r>
              <a:rPr lang="en-US" altLang="en-US" dirty="0"/>
              <a:t>Promotes the interests of the worldwide electrical engineering community.</a:t>
            </a:r>
          </a:p>
          <a:p>
            <a:pPr lvl="1"/>
            <a:r>
              <a:rPr lang="en-US" altLang="en-US" dirty="0"/>
              <a:t>Establishes standards for computer components, data representation, and signaling protocols, among many other things.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1.4 Standards Organizations (3 of 4)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 International Telecommunications Union (ITU)</a:t>
            </a:r>
          </a:p>
          <a:p>
            <a:pPr lvl="1"/>
            <a:r>
              <a:rPr lang="en-US" altLang="en-US" dirty="0"/>
              <a:t>Concerns itself with the interoperability of telecommunications systems, including data communications and telephony.</a:t>
            </a:r>
          </a:p>
          <a:p>
            <a:r>
              <a:rPr lang="en-US" altLang="en-US" dirty="0"/>
              <a:t>National groups establish standards within their respective countries:</a:t>
            </a:r>
          </a:p>
          <a:p>
            <a:pPr lvl="1"/>
            <a:r>
              <a:rPr lang="en-US" altLang="en-US" dirty="0"/>
              <a:t>The American National Standards Institute (ANSI)</a:t>
            </a:r>
          </a:p>
          <a:p>
            <a:pPr lvl="1"/>
            <a:r>
              <a:rPr lang="en-US" altLang="en-US" dirty="0"/>
              <a:t>The British Standards Institution (BSI)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1.4 Standards Organizations (4 of 4)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International Organization for Standardization (ISO)</a:t>
            </a:r>
          </a:p>
          <a:p>
            <a:pPr lvl="1"/>
            <a:r>
              <a:rPr lang="en-US" altLang="en-US" dirty="0"/>
              <a:t>Establishes worldwide standards for everything from screw threads to photographic film.</a:t>
            </a:r>
          </a:p>
          <a:p>
            <a:pPr lvl="1"/>
            <a:r>
              <a:rPr lang="en-US" altLang="en-US" dirty="0"/>
              <a:t>Is influential in formulating standards for computer hardware and software, including their methods of manufacture.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62000" y="5376317"/>
            <a:ext cx="7848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ISO is </a:t>
            </a: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acronym. ISO comes from the Greek,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isos,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meaning “equal.”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 Overview (1 of 2)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Why study computer organization and architecture?</a:t>
            </a:r>
          </a:p>
          <a:p>
            <a:pPr lvl="1"/>
            <a:r>
              <a:rPr lang="en-US" altLang="en-US" dirty="0"/>
              <a:t>Design better programs, including system software such as compilers, operating systems, and device drivers.</a:t>
            </a:r>
          </a:p>
          <a:p>
            <a:pPr lvl="1"/>
            <a:r>
              <a:rPr lang="en-US" altLang="en-US" dirty="0"/>
              <a:t>Optimize program behavior.</a:t>
            </a:r>
          </a:p>
          <a:p>
            <a:pPr lvl="1"/>
            <a:r>
              <a:rPr lang="en-US" altLang="en-US" dirty="0"/>
              <a:t>Evaluate (benchmark) computer system performance.</a:t>
            </a:r>
          </a:p>
          <a:p>
            <a:pPr lvl="1"/>
            <a:r>
              <a:rPr lang="en-US" altLang="en-US" dirty="0"/>
              <a:t>Understand time, space, and price tradeoffs.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(1 of 11)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To fully appreciate the computers of today, it is helpful to understand how things got the way they are.</a:t>
            </a:r>
          </a:p>
          <a:p>
            <a:r>
              <a:rPr lang="en-US" altLang="en-US" dirty="0"/>
              <a:t>The evolution of computing machinery has taken place over several centuries.</a:t>
            </a:r>
          </a:p>
          <a:p>
            <a:r>
              <a:rPr lang="en-US" altLang="en-US" dirty="0"/>
              <a:t>In modern times computer evolution is usually classified into four generations according to the salient technology of the era.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We note that many of the following dates are approximate.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(2 of 11)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Generation Zero: Mechanical Calculating Machines (1642</a:t>
            </a:r>
            <a:r>
              <a:rPr lang="en-US" dirty="0"/>
              <a:t>–</a:t>
            </a:r>
            <a:r>
              <a:rPr lang="en-US" altLang="en-US" dirty="0"/>
              <a:t>1945)</a:t>
            </a:r>
          </a:p>
          <a:p>
            <a:pPr lvl="1"/>
            <a:r>
              <a:rPr lang="en-US" altLang="en-US" dirty="0"/>
              <a:t>Calculating Clock: Wilhelm Schickard (1592</a:t>
            </a:r>
            <a:r>
              <a:rPr lang="en-US" dirty="0"/>
              <a:t>–</a:t>
            </a:r>
            <a:r>
              <a:rPr lang="en-US" altLang="en-US" dirty="0"/>
              <a:t>1635)</a:t>
            </a:r>
          </a:p>
          <a:p>
            <a:pPr lvl="1"/>
            <a:r>
              <a:rPr lang="en-US" altLang="en-US" dirty="0"/>
              <a:t>Pascaline: Blaise Pascal (1623</a:t>
            </a:r>
            <a:r>
              <a:rPr lang="en-US" dirty="0"/>
              <a:t>–</a:t>
            </a:r>
            <a:r>
              <a:rPr lang="en-US" altLang="en-US" dirty="0"/>
              <a:t>1662)</a:t>
            </a:r>
          </a:p>
          <a:p>
            <a:pPr lvl="1"/>
            <a:r>
              <a:rPr lang="en-US" altLang="en-US" dirty="0"/>
              <a:t>Difference Engine: Charles Babbage (1791</a:t>
            </a:r>
            <a:r>
              <a:rPr lang="en-US" dirty="0"/>
              <a:t>–</a:t>
            </a:r>
            <a:r>
              <a:rPr lang="en-US" altLang="en-US" dirty="0"/>
              <a:t>1871), also designed but never built the Analytical Engine.</a:t>
            </a:r>
          </a:p>
          <a:p>
            <a:pPr lvl="1"/>
            <a:r>
              <a:rPr lang="en-US" altLang="en-US" dirty="0"/>
              <a:t>Punched card tabulating machines: Herman Hollerith (1860</a:t>
            </a:r>
            <a:r>
              <a:rPr lang="en-US" dirty="0"/>
              <a:t>–</a:t>
            </a:r>
            <a:r>
              <a:rPr lang="en-US" altLang="en-US" dirty="0"/>
              <a:t>1929)</a:t>
            </a:r>
          </a:p>
          <a:p>
            <a:pPr lvl="2"/>
            <a:r>
              <a:rPr lang="en-US" altLang="en-US" dirty="0"/>
              <a:t>Hollerith cards were commonly used for computer input well into the 1970s.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(3 of 11)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41148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First Generation: Vacuum Tube Computers (1945–1953)</a:t>
            </a:r>
          </a:p>
          <a:p>
            <a:pPr lvl="1"/>
            <a:r>
              <a:rPr lang="en-US" altLang="en-US" dirty="0"/>
              <a:t>Atanasoff Berry Computer (1937–1938) solved systems of linear equations.</a:t>
            </a:r>
          </a:p>
          <a:p>
            <a:pPr lvl="1"/>
            <a:r>
              <a:rPr lang="en-US" altLang="en-US" dirty="0"/>
              <a:t>John Atanasoff and Clifford Berry of Iowa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C58F1-3439-4546-B5B8-4810185A7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81200"/>
            <a:ext cx="1546412" cy="3429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(4 of 11)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First Generation: Vacuum Tube Computers (1945–1953)</a:t>
            </a:r>
          </a:p>
          <a:p>
            <a:pPr lvl="1"/>
            <a:r>
              <a:rPr lang="en-US" altLang="en-US" dirty="0"/>
              <a:t>Electronic Numerical Integrator and Computer (ENIAC) </a:t>
            </a:r>
          </a:p>
          <a:p>
            <a:pPr lvl="1"/>
            <a:r>
              <a:rPr lang="en-US" altLang="en-US" dirty="0"/>
              <a:t>John Mauchly and J. Presper Eckert</a:t>
            </a:r>
          </a:p>
          <a:p>
            <a:pPr lvl="1"/>
            <a:r>
              <a:rPr lang="en-US" altLang="en-US" dirty="0"/>
              <a:t>University of Pennsylvania, 1946</a:t>
            </a:r>
          </a:p>
          <a:p>
            <a:r>
              <a:rPr lang="en-US" altLang="en-US" dirty="0"/>
              <a:t>The ENIAC was the first general-purpose computer.</a:t>
            </a:r>
          </a:p>
          <a:p>
            <a:pPr lvl="1"/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(5 of 11)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 First Generation: Vacuum Tube Computers (1945–1953)</a:t>
            </a:r>
          </a:p>
          <a:p>
            <a:pPr lvl="1"/>
            <a:r>
              <a:rPr lang="en-US" altLang="en-US" dirty="0"/>
              <a:t>The IBM 650 first mass-produced computer (1955).</a:t>
            </a:r>
          </a:p>
          <a:p>
            <a:pPr lvl="2"/>
            <a:r>
              <a:rPr lang="en-US" altLang="en-US" dirty="0"/>
              <a:t>It was phased out in 1969.</a:t>
            </a:r>
          </a:p>
          <a:p>
            <a:pPr lvl="1"/>
            <a:r>
              <a:rPr lang="en-US" altLang="en-US" dirty="0"/>
              <a:t>Other major computer manufacturers of this period include UNIVAC, Engineering Research Associates (ERA), and Computer Research Corporation (CRC).</a:t>
            </a:r>
          </a:p>
          <a:p>
            <a:pPr lvl="2"/>
            <a:r>
              <a:rPr lang="en-US" altLang="en-US" dirty="0"/>
              <a:t>UNIVAC and ERA were bought by Remington Rand, the ancestor of the Unisys Corporation. </a:t>
            </a:r>
          </a:p>
          <a:p>
            <a:pPr lvl="2"/>
            <a:r>
              <a:rPr lang="en-US" altLang="en-US" dirty="0"/>
              <a:t>CRC was bought by the Underwood (typewriter) Corporation, which left the computer business.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(6 of 11)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54102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The Second Generation: Transistorized Computers (1954–1965)</a:t>
            </a:r>
          </a:p>
          <a:p>
            <a:pPr lvl="1"/>
            <a:r>
              <a:rPr lang="en-US" altLang="en-US" dirty="0"/>
              <a:t>IBM 7094 (scientific) and 1401 (business)</a:t>
            </a:r>
          </a:p>
          <a:p>
            <a:pPr lvl="1"/>
            <a:r>
              <a:rPr lang="en-US" altLang="en-US" dirty="0"/>
              <a:t>Digital Equipment Corporation (DEC) PDP-1</a:t>
            </a:r>
          </a:p>
          <a:p>
            <a:pPr lvl="1"/>
            <a:r>
              <a:rPr lang="en-US" altLang="en-US" dirty="0"/>
              <a:t>Univac 1100</a:t>
            </a:r>
          </a:p>
          <a:p>
            <a:pPr lvl="1"/>
            <a:r>
              <a:rPr lang="en-US" altLang="en-US" dirty="0"/>
              <a:t>Control Data Corporation 1604</a:t>
            </a:r>
          </a:p>
          <a:p>
            <a:pPr lvl="1"/>
            <a:r>
              <a:rPr lang="en-US" altLang="en-US" dirty="0"/>
              <a:t>. . . and many others.</a:t>
            </a:r>
          </a:p>
          <a:p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These systems had few architectural similarities.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0D83-0FDF-4B46-9735-7A133BDCC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09800"/>
            <a:ext cx="1524000" cy="25254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(7 of 11)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The Third Generation: Integrated Circuit Computers (1965–1980)</a:t>
            </a:r>
          </a:p>
          <a:p>
            <a:pPr lvl="1"/>
            <a:r>
              <a:rPr lang="en-US" altLang="en-US" dirty="0"/>
              <a:t>IBM 360</a:t>
            </a:r>
          </a:p>
          <a:p>
            <a:pPr lvl="1"/>
            <a:r>
              <a:rPr lang="en-US" altLang="en-US" dirty="0"/>
              <a:t>DEC PDP-8 and PDP-11</a:t>
            </a:r>
          </a:p>
          <a:p>
            <a:pPr lvl="1"/>
            <a:r>
              <a:rPr lang="en-US" altLang="en-US" dirty="0"/>
              <a:t>Cray-1 supercomputer</a:t>
            </a:r>
          </a:p>
          <a:p>
            <a:pPr lvl="1"/>
            <a:r>
              <a:rPr lang="en-US" altLang="en-US" dirty="0"/>
              <a:t>. . . and many others.</a:t>
            </a:r>
          </a:p>
          <a:p>
            <a:r>
              <a:rPr lang="en-US" altLang="en-US" dirty="0"/>
              <a:t>By this time, IBM had gained overwhelming dominance in the industry.</a:t>
            </a:r>
          </a:p>
          <a:p>
            <a:pPr lvl="1"/>
            <a:r>
              <a:rPr lang="en-US" altLang="en-US" dirty="0"/>
              <a:t>Computer manufacturers of this era were characterized as IBM and the BUNCH (Burroughs, Unisys, NCR, Control Data, and Honeywell).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(8 of 11)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The Fourth Generation: VLSI Computers (1980–????)</a:t>
            </a:r>
          </a:p>
          <a:p>
            <a:pPr lvl="1"/>
            <a:r>
              <a:rPr lang="en-US" altLang="en-US" dirty="0"/>
              <a:t>Very large scale integrated circuits (VLSI) have more than 10,000 components per chip.</a:t>
            </a:r>
          </a:p>
          <a:p>
            <a:pPr lvl="1"/>
            <a:r>
              <a:rPr lang="en-US" altLang="en-US" dirty="0"/>
              <a:t>Enabled the creation of microprocessors.</a:t>
            </a:r>
          </a:p>
          <a:p>
            <a:pPr lvl="1"/>
            <a:r>
              <a:rPr lang="en-US" altLang="en-US" dirty="0"/>
              <a:t>The first was the 4-bit Intel 4004.</a:t>
            </a:r>
          </a:p>
          <a:p>
            <a:pPr lvl="1"/>
            <a:r>
              <a:rPr lang="en-US" altLang="en-US" dirty="0"/>
              <a:t>Later versions, such as the 8080, 8086, and 8088 spawned the idea of “personal computing.”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 Historical Development (9 of 11)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Moore’s Law (1965)</a:t>
            </a:r>
          </a:p>
          <a:p>
            <a:pPr lvl="1"/>
            <a:r>
              <a:rPr lang="en-US" altLang="en-US" dirty="0"/>
              <a:t>Gordon Moore, Intel founder</a:t>
            </a:r>
          </a:p>
          <a:p>
            <a:pPr lvl="1"/>
            <a:r>
              <a:rPr lang="en-US" altLang="en-US" dirty="0"/>
              <a:t>“The density of transistors in an integrated circuit will double every year.”</a:t>
            </a:r>
          </a:p>
          <a:p>
            <a:r>
              <a:rPr lang="en-US" altLang="en-US" dirty="0"/>
              <a:t>Contemporary version:</a:t>
            </a:r>
          </a:p>
          <a:p>
            <a:pPr lvl="1"/>
            <a:r>
              <a:rPr lang="en-US" altLang="en-US" dirty="0"/>
              <a:t>“The density of silicon chips doubles every 18 months.”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But this “law” cannot hold forever ...</a:t>
            </a:r>
            <a:endParaRPr lang="en-US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1.5 Historical Development (10 of 11)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Rock’s Law </a:t>
            </a:r>
          </a:p>
          <a:p>
            <a:pPr lvl="1"/>
            <a:r>
              <a:rPr lang="en-US" altLang="en-US" dirty="0"/>
              <a:t>Arthur Rock, Intel financier</a:t>
            </a:r>
          </a:p>
          <a:p>
            <a:pPr lvl="1"/>
            <a:r>
              <a:rPr lang="en-US" altLang="en-US" dirty="0"/>
              <a:t>“The cost of capital equipment to build semiconductors will double every 4 years.”</a:t>
            </a:r>
          </a:p>
          <a:p>
            <a:pPr lvl="1"/>
            <a:r>
              <a:rPr lang="en-US" altLang="en-US" dirty="0"/>
              <a:t>In 1968, a new chip plant cost about $12,000.</a:t>
            </a:r>
          </a:p>
          <a:p>
            <a:pPr lvl="1"/>
            <a:r>
              <a:rPr lang="en-US" altLang="en-US" dirty="0"/>
              <a:t>At the time, $12,000 would buy a nice home in the suburbs.</a:t>
            </a:r>
          </a:p>
          <a:p>
            <a:pPr lvl="1"/>
            <a:r>
              <a:rPr lang="en-US" altLang="en-US" dirty="0"/>
              <a:t>An executive earning $12,000 per year was “making a very comfortable living.”   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 Overview (2 of 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Computer organization</a:t>
            </a:r>
          </a:p>
          <a:p>
            <a:pPr lvl="1"/>
            <a:r>
              <a:rPr lang="en-US" altLang="en-US" dirty="0"/>
              <a:t>Encompasses all physical aspects of computer systems (e.g., circuit design, control signals, memory types).</a:t>
            </a:r>
          </a:p>
          <a:p>
            <a:pPr lvl="1"/>
            <a:r>
              <a:rPr lang="en-US" altLang="en-US" i="1" dirty="0"/>
              <a:t>How does a computer work?</a:t>
            </a:r>
          </a:p>
          <a:p>
            <a:r>
              <a:rPr lang="en-US" altLang="en-US" dirty="0"/>
              <a:t>Computer architecture</a:t>
            </a:r>
          </a:p>
          <a:p>
            <a:pPr lvl="1"/>
            <a:r>
              <a:rPr lang="en-US" altLang="en-US" dirty="0"/>
              <a:t>Logical aspects of system implementation as seen by the programmer (e.g., instruction sets, instruction formats, data types, addressing modes).</a:t>
            </a:r>
          </a:p>
          <a:p>
            <a:pPr lvl="1"/>
            <a:r>
              <a:rPr lang="en-US" altLang="en-US" i="1" dirty="0"/>
              <a:t>How do I design a computer?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3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1.5 Historical Development (11 of 11)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Rock’s Law </a:t>
            </a:r>
          </a:p>
          <a:p>
            <a:pPr lvl="1"/>
            <a:r>
              <a:rPr lang="en-US" altLang="en-US" dirty="0"/>
              <a:t>In 2012, a chip plants under construction cost well over $5 billion.</a:t>
            </a:r>
          </a:p>
          <a:p>
            <a:pPr lvl="2"/>
            <a:r>
              <a:rPr lang="en-US" altLang="en-US" dirty="0"/>
              <a:t>$5 billion is more than the gross domestic product of some small countries, including Barbados, Mauritania, and Rwanda.</a:t>
            </a:r>
          </a:p>
          <a:p>
            <a:pPr lvl="1"/>
            <a:r>
              <a:rPr lang="en-US" altLang="en-US" dirty="0"/>
              <a:t>For Moore’s Law to hold, Rock’s Law must fall, or vice versa. But no one can say which will give out first.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(1 of 7)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Computers consist of many things besides chips.</a:t>
            </a:r>
          </a:p>
          <a:p>
            <a:r>
              <a:rPr lang="en-US" altLang="en-US" dirty="0"/>
              <a:t>Before a computer can do anything worthwhile, it must also use software.</a:t>
            </a:r>
          </a:p>
          <a:p>
            <a:r>
              <a:rPr lang="en-US" altLang="en-US" dirty="0"/>
              <a:t>Writing complex programs requires a “divide and conquer” approach, where each program module solves a smaller problem.</a:t>
            </a:r>
          </a:p>
          <a:p>
            <a:r>
              <a:rPr lang="en-US" altLang="en-US" dirty="0"/>
              <a:t>Complex computer systems employ a similar technique through a series of virtual machine layers.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9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(2 of 7)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46482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Each virtual machine layer is an abstraction of the level below it.</a:t>
            </a:r>
          </a:p>
          <a:p>
            <a:r>
              <a:rPr lang="en-US" altLang="en-US" dirty="0"/>
              <a:t>The machines at each level execute their own particular instructions, calling upon machines at lower levels to perform tasks as required.</a:t>
            </a:r>
          </a:p>
          <a:p>
            <a:r>
              <a:rPr lang="en-US" altLang="en-US" dirty="0"/>
              <a:t>Computer circuits ultimately carry out the work.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DDED9-1628-BE41-87A1-285CFBF8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81200"/>
            <a:ext cx="3152766" cy="3187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(3 of 7)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Level 6: The User Level</a:t>
            </a:r>
          </a:p>
          <a:p>
            <a:pPr lvl="1"/>
            <a:r>
              <a:rPr lang="en-US" altLang="en-US" dirty="0"/>
              <a:t>Program execution and user interface level</a:t>
            </a:r>
          </a:p>
          <a:p>
            <a:pPr lvl="1"/>
            <a:r>
              <a:rPr lang="en-US" altLang="en-US" dirty="0"/>
              <a:t>The level with which we are most familiar</a:t>
            </a:r>
          </a:p>
          <a:p>
            <a:r>
              <a:rPr lang="en-US" altLang="en-US" dirty="0"/>
              <a:t>Level 5: High-Level Language Level</a:t>
            </a:r>
          </a:p>
          <a:p>
            <a:pPr lvl="1"/>
            <a:r>
              <a:rPr lang="en-US" altLang="en-US" dirty="0"/>
              <a:t>The level with which we interact when we write programs in languages such as C, Pascal, Lisp, and Java.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50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(4 of 7)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Level 4: Assembly Language Level</a:t>
            </a:r>
          </a:p>
          <a:p>
            <a:pPr lvl="1"/>
            <a:r>
              <a:rPr lang="en-US" altLang="en-US" dirty="0"/>
              <a:t>Acts upon assembly language produced from Level 5, as well as instructions programmed directly at this level.</a:t>
            </a:r>
          </a:p>
          <a:p>
            <a:r>
              <a:rPr lang="en-US" altLang="en-US" dirty="0"/>
              <a:t>Level 3: System Software Level</a:t>
            </a:r>
          </a:p>
          <a:p>
            <a:pPr lvl="1"/>
            <a:r>
              <a:rPr lang="en-US" altLang="en-US" dirty="0"/>
              <a:t>Controls executing processes on the system.</a:t>
            </a:r>
          </a:p>
          <a:p>
            <a:pPr lvl="1"/>
            <a:r>
              <a:rPr lang="en-US" altLang="en-US" dirty="0"/>
              <a:t>Protects system resources.</a:t>
            </a:r>
          </a:p>
          <a:p>
            <a:pPr lvl="1"/>
            <a:r>
              <a:rPr lang="en-US" altLang="en-US" dirty="0"/>
              <a:t>Assembly language instructions often pass through Level 3 without modification.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(5 of 7)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Level 2: Machine Level</a:t>
            </a:r>
          </a:p>
          <a:p>
            <a:pPr lvl="1"/>
            <a:r>
              <a:rPr lang="en-US" altLang="en-US" dirty="0"/>
              <a:t>Also known as the Instruction Set Architecture (ISA) Level.</a:t>
            </a:r>
          </a:p>
          <a:p>
            <a:pPr lvl="1"/>
            <a:r>
              <a:rPr lang="en-US" altLang="en-US" dirty="0"/>
              <a:t>Consists of instructions that are particular to the architecture of the machine.</a:t>
            </a:r>
          </a:p>
          <a:p>
            <a:pPr lvl="1"/>
            <a:r>
              <a:rPr lang="en-US" altLang="en-US" dirty="0"/>
              <a:t>Programs written in machine language need no compilers, interpreters, or assemblers.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(6 of 7)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Level 1: Control Level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control unit </a:t>
            </a:r>
            <a:r>
              <a:rPr lang="en-US" altLang="en-US" dirty="0"/>
              <a:t>decodes and executes instructions and moves data through the system.</a:t>
            </a:r>
          </a:p>
          <a:p>
            <a:pPr lvl="1"/>
            <a:r>
              <a:rPr lang="en-US" altLang="en-US" dirty="0"/>
              <a:t>Control units can be </a:t>
            </a:r>
            <a:r>
              <a:rPr lang="en-US" altLang="en-US" i="1" dirty="0"/>
              <a:t>microprogrammed</a:t>
            </a:r>
            <a:r>
              <a:rPr lang="en-US" altLang="en-US" dirty="0"/>
              <a:t> or </a:t>
            </a:r>
            <a:r>
              <a:rPr lang="en-US" altLang="en-US" i="1" dirty="0"/>
              <a:t>hardwired</a:t>
            </a:r>
            <a:r>
              <a:rPr lang="en-US" altLang="en-US" dirty="0"/>
              <a:t>. </a:t>
            </a:r>
          </a:p>
          <a:p>
            <a:pPr lvl="1"/>
            <a:r>
              <a:rPr lang="en-US" altLang="en-US" dirty="0"/>
              <a:t>A microprogram is a program written in a low-level language that is implemented by the hardware.</a:t>
            </a:r>
          </a:p>
          <a:p>
            <a:pPr lvl="1"/>
            <a:r>
              <a:rPr lang="en-US" altLang="en-US" dirty="0"/>
              <a:t>Hardwired control units consist of hardware that directly executes machine instructions.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1.6 The Computer Level Hierarchy </a:t>
            </a:r>
            <a:br>
              <a:rPr lang="en-US" altLang="en-US" dirty="0"/>
            </a:br>
            <a:r>
              <a:rPr lang="en-US" altLang="en-US" dirty="0"/>
              <a:t>(7 of 7)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Level 0: Digital Logic Level</a:t>
            </a:r>
          </a:p>
          <a:p>
            <a:pPr lvl="1"/>
            <a:r>
              <a:rPr lang="en-US" altLang="en-US" dirty="0"/>
              <a:t>This level is where we find digital circuits (the chips).</a:t>
            </a:r>
          </a:p>
          <a:p>
            <a:pPr lvl="1"/>
            <a:r>
              <a:rPr lang="en-US" altLang="en-US" dirty="0"/>
              <a:t>Digital circuits consist of gates and wires.</a:t>
            </a:r>
          </a:p>
          <a:p>
            <a:pPr lvl="1"/>
            <a:r>
              <a:rPr lang="en-US" altLang="en-US" dirty="0"/>
              <a:t>These components implement the mathematical logic of all other levels.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(1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 ultimate aim of every computer system is to deliver functionality to its users. </a:t>
            </a:r>
          </a:p>
          <a:p>
            <a:r>
              <a:rPr lang="en-US" altLang="en-US" dirty="0"/>
              <a:t>Computer users typically do not care about terabytes of storage and gigahertz of processor speed.</a:t>
            </a:r>
          </a:p>
          <a:p>
            <a:r>
              <a:rPr lang="en-US" altLang="en-US" dirty="0"/>
              <a:t>Many companies  outsource their data centers to third-party specialists, who agree to provide computing services for a fee.</a:t>
            </a:r>
          </a:p>
          <a:p>
            <a:r>
              <a:rPr lang="en-US" altLang="en-US" dirty="0"/>
              <a:t>These arrangements are managed through </a:t>
            </a:r>
            <a:r>
              <a:rPr lang="en-US" altLang="en-US" i="1" dirty="0"/>
              <a:t>service-level agreements </a:t>
            </a:r>
            <a:r>
              <a:rPr lang="en-US" altLang="en-US" dirty="0"/>
              <a:t>(SLAs).</a:t>
            </a:r>
          </a:p>
        </p:txBody>
      </p:sp>
    </p:spTree>
    <p:extLst>
      <p:ext uri="{BB962C8B-B14F-4D97-AF65-F5344CB8AC3E}">
        <p14:creationId xmlns:p14="http://schemas.microsoft.com/office/powerpoint/2010/main" val="79639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(2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Rather than pay a third party to run a company-owned data center, another approach is to buy computing services from someone else’s data center and connect to it via the Internet.</a:t>
            </a:r>
          </a:p>
          <a:p>
            <a:r>
              <a:rPr lang="en-US" altLang="en-US" dirty="0"/>
              <a:t>This is the idea behind a collection of service models known as Cloud computing.</a:t>
            </a:r>
          </a:p>
          <a:p>
            <a:r>
              <a:rPr lang="en-US" altLang="en-US" dirty="0"/>
              <a:t>The “Cloud” is a visual metaphor traditionally used for the Internet. It is even more apt for service-defined computing.</a:t>
            </a:r>
          </a:p>
        </p:txBody>
      </p:sp>
    </p:spTree>
    <p:extLst>
      <p:ext uri="{BB962C8B-B14F-4D97-AF65-F5344CB8AC3E}">
        <p14:creationId xmlns:p14="http://schemas.microsoft.com/office/powerpoint/2010/main" val="2494350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1.2 Computer Systems (1 of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There is no clear distinction between matters related to computer organization and matters relevant to computer architecture.</a:t>
            </a:r>
          </a:p>
          <a:p>
            <a:r>
              <a:rPr lang="en-US" altLang="en-US" dirty="0"/>
              <a:t>Principle of Equivalence of Hardware and Software:</a:t>
            </a:r>
          </a:p>
          <a:p>
            <a:pPr lvl="1"/>
            <a:r>
              <a:rPr lang="en-US" altLang="en-US" dirty="0"/>
              <a:t>Any task done by software can also be done using hardware, and any operation performed directly by hardware can be done using software.*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5800" y="5410200"/>
            <a:ext cx="7315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*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Assuming</a:t>
            </a:r>
            <a:r>
              <a:rPr lang="en-US" altLang="en-US" dirty="0">
                <a:latin typeface="+mn-lt"/>
              </a:rPr>
              <a:t> speed is not a concern.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(3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More Cloud computing models:</a:t>
            </a:r>
          </a:p>
          <a:p>
            <a:pPr lvl="1"/>
            <a:r>
              <a:rPr lang="en-US" altLang="en-US" i="1" dirty="0"/>
              <a:t>Software as a Service</a:t>
            </a:r>
            <a:r>
              <a:rPr lang="en-US" altLang="en-US" dirty="0"/>
              <a:t>, or </a:t>
            </a:r>
            <a:r>
              <a:rPr lang="en-US" altLang="en-US" i="1" dirty="0"/>
              <a:t>SaaS</a:t>
            </a:r>
            <a:r>
              <a:rPr lang="en-US" altLang="en-US" dirty="0"/>
              <a:t>. The consumer of this service buy application services</a:t>
            </a:r>
          </a:p>
          <a:p>
            <a:pPr lvl="2"/>
            <a:r>
              <a:rPr lang="en-US" altLang="en-US" dirty="0"/>
              <a:t>Well-known examples include Gmail, Dropbox, GoToMeeting, and Netflix.</a:t>
            </a:r>
          </a:p>
          <a:p>
            <a:pPr lvl="1"/>
            <a:r>
              <a:rPr lang="en-US" altLang="en-US" i="1" dirty="0"/>
              <a:t>Platform as a Service</a:t>
            </a:r>
            <a:r>
              <a:rPr lang="en-US" altLang="en-US" dirty="0"/>
              <a:t>, or </a:t>
            </a:r>
            <a:r>
              <a:rPr lang="en-US" altLang="en-US" i="1" dirty="0"/>
              <a:t>PaaS</a:t>
            </a:r>
            <a:r>
              <a:rPr lang="en-US" altLang="en-US" dirty="0"/>
              <a:t>. Provides server hardware, operating systems, database services, security components, and backup and recovery services.</a:t>
            </a:r>
          </a:p>
          <a:p>
            <a:pPr lvl="2"/>
            <a:r>
              <a:rPr lang="en-US" altLang="en-US" dirty="0"/>
              <a:t>Well-known PaaS providers include Google App Engine and Microsoft Windows Azure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341358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(4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 general term, Cloud computing, consists of several models:</a:t>
            </a:r>
          </a:p>
          <a:p>
            <a:pPr lvl="1"/>
            <a:r>
              <a:rPr lang="en-US" altLang="en-US" i="1" dirty="0"/>
              <a:t>Infrastructure as a Service </a:t>
            </a:r>
            <a:r>
              <a:rPr lang="en-US" altLang="en-US" dirty="0"/>
              <a:t>(</a:t>
            </a:r>
            <a:r>
              <a:rPr lang="en-US" altLang="en-US" i="1" dirty="0"/>
              <a:t>IaaS</a:t>
            </a:r>
            <a:r>
              <a:rPr lang="en-US" altLang="en-US" dirty="0"/>
              <a:t>) provides only server hardware, secure network access to the servers, and backup and recovery services. The customer is responsible for all system software including the operating system and databases.</a:t>
            </a:r>
          </a:p>
          <a:p>
            <a:pPr lvl="2"/>
            <a:r>
              <a:rPr lang="en-US" altLang="en-US" dirty="0"/>
              <a:t>Well-known IaaS platforms include Amazon EC2, Google Compute Engine, Microsoft Azure Services Platform, Rackspace, and HP Cloud.</a:t>
            </a:r>
          </a:p>
        </p:txBody>
      </p:sp>
    </p:spTree>
    <p:extLst>
      <p:ext uri="{BB962C8B-B14F-4D97-AF65-F5344CB8AC3E}">
        <p14:creationId xmlns:p14="http://schemas.microsoft.com/office/powerpoint/2010/main" val="421982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(5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More Cloud computing models:</a:t>
            </a:r>
          </a:p>
          <a:p>
            <a:pPr lvl="1"/>
            <a:r>
              <a:rPr lang="en-US" altLang="en-US" i="1" dirty="0"/>
              <a:t>Infrastructure as a Service </a:t>
            </a:r>
            <a:r>
              <a:rPr lang="en-US" altLang="en-US" dirty="0"/>
              <a:t>(</a:t>
            </a:r>
            <a:r>
              <a:rPr lang="en-US" altLang="en-US" i="1" dirty="0"/>
              <a:t>IaaS</a:t>
            </a:r>
            <a:r>
              <a:rPr lang="en-US" altLang="en-US" dirty="0"/>
              <a:t>) provides only server hardware, secure network access to the servers, and backup and recovery services. The customer is responsible for all system software including the operating system and databases.</a:t>
            </a:r>
          </a:p>
          <a:p>
            <a:pPr lvl="2"/>
            <a:r>
              <a:rPr lang="en-US" altLang="en-US" dirty="0"/>
              <a:t>Well-known IaaS platforms include Amazon EC2, Google Compute Engine, Microsoft Azure Services Platform, Rackspace, and HP Cloud.</a:t>
            </a:r>
          </a:p>
          <a:p>
            <a:pPr lvl="1"/>
            <a:r>
              <a:rPr lang="en-US" altLang="en-US" dirty="0"/>
              <a:t>Cloud storage is a limited type of IaaS that includes services such as Dropbox, Google Drive, and Amazon.com’s Cloud Drive.</a:t>
            </a:r>
          </a:p>
        </p:txBody>
      </p:sp>
    </p:spTree>
    <p:extLst>
      <p:ext uri="{BB962C8B-B14F-4D97-AF65-F5344CB8AC3E}">
        <p14:creationId xmlns:p14="http://schemas.microsoft.com/office/powerpoint/2010/main" val="278416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1.7 Cloud Computing: Computing as a Service (6 of 6)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Cloud computing relies on the concept of </a:t>
            </a:r>
            <a:r>
              <a:rPr lang="en-US" altLang="en-US" i="1" dirty="0"/>
              <a:t>elasticity</a:t>
            </a:r>
            <a:r>
              <a:rPr lang="en-US" altLang="en-US" dirty="0"/>
              <a:t> where resources can be added and removed as needed.</a:t>
            </a:r>
          </a:p>
          <a:p>
            <a:r>
              <a:rPr lang="en-US" altLang="en-US" dirty="0"/>
              <a:t>You pay for only what you use.</a:t>
            </a:r>
          </a:p>
          <a:p>
            <a:r>
              <a:rPr lang="en-US" altLang="en-US" i="1" dirty="0"/>
              <a:t>Virtualization</a:t>
            </a:r>
            <a:r>
              <a:rPr lang="en-US" altLang="en-US" dirty="0"/>
              <a:t> is an enabler of elasticity.</a:t>
            </a:r>
          </a:p>
          <a:p>
            <a:pPr lvl="1"/>
            <a:r>
              <a:rPr lang="en-US" altLang="en-US" dirty="0"/>
              <a:t>Instead of having a physical machine, you have a “logical” machine that may span several physical machines, or occupy only part of a single physical machine.</a:t>
            </a:r>
          </a:p>
          <a:p>
            <a:r>
              <a:rPr lang="en-US" altLang="en-US" dirty="0"/>
              <a:t>Potential issues: Privacy, security, having someone else in control of software and hardware you use</a:t>
            </a:r>
          </a:p>
        </p:txBody>
      </p:sp>
    </p:spTree>
    <p:extLst>
      <p:ext uri="{BB962C8B-B14F-4D97-AF65-F5344CB8AC3E}">
        <p14:creationId xmlns:p14="http://schemas.microsoft.com/office/powerpoint/2010/main" val="65530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1.8 The Fragility of the Internet (1 of 2)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Practically everyone understands that the Internet is crucial to global commerce.</a:t>
            </a:r>
          </a:p>
          <a:p>
            <a:r>
              <a:rPr lang="en-US" altLang="en-US" dirty="0"/>
              <a:t>What is less clear is the importance of the Internet to the health and safety of the modern world. </a:t>
            </a:r>
          </a:p>
          <a:p>
            <a:r>
              <a:rPr lang="en-US" altLang="en-US" dirty="0"/>
              <a:t>SCADA (supervisory control and data acquisition) systems operate vital portions of our physical infrastructure including:</a:t>
            </a:r>
          </a:p>
          <a:p>
            <a:pPr lvl="1"/>
            <a:r>
              <a:rPr lang="en-US" altLang="en-US" dirty="0"/>
              <a:t>Power generation </a:t>
            </a:r>
          </a:p>
          <a:p>
            <a:pPr lvl="1"/>
            <a:r>
              <a:rPr lang="en-US" altLang="en-US" dirty="0"/>
              <a:t>Transportation networks</a:t>
            </a:r>
          </a:p>
          <a:p>
            <a:pPr lvl="1"/>
            <a:r>
              <a:rPr lang="en-US" altLang="en-US" dirty="0"/>
              <a:t>Sewage systems</a:t>
            </a:r>
          </a:p>
          <a:p>
            <a:pPr lvl="1"/>
            <a:r>
              <a:rPr lang="en-US" altLang="en-US" dirty="0"/>
              <a:t>Oil and gas pipelines</a:t>
            </a:r>
          </a:p>
        </p:txBody>
      </p:sp>
    </p:spTree>
    <p:extLst>
      <p:ext uri="{BB962C8B-B14F-4D97-AF65-F5344CB8AC3E}">
        <p14:creationId xmlns:p14="http://schemas.microsoft.com/office/powerpoint/2010/main" val="1004944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1.8 The Fragility of the Internet (2 of 2)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Reliance on the Internet as a physical infrastructure is only going to increase with the Internet of Things (IoT) or Machine-to-Machine (M2M) communication.</a:t>
            </a:r>
          </a:p>
          <a:p>
            <a:pPr lvl="1"/>
            <a:r>
              <a:rPr lang="en-US" altLang="en-US" dirty="0"/>
              <a:t>Cisco estimates 50 billion sensor nodes by 2020</a:t>
            </a:r>
          </a:p>
          <a:p>
            <a:r>
              <a:rPr lang="en-US" altLang="en-US" dirty="0"/>
              <a:t>Can the Internet deal with this traffic? Congestive collapse is a concern.</a:t>
            </a:r>
          </a:p>
          <a:p>
            <a:pPr lvl="1"/>
            <a:r>
              <a:rPr lang="en-US" altLang="en-US" dirty="0"/>
              <a:t>Congestive collapse: routers become overwhelmed, reroute packets to other routers which then become overwhelmed in cascading fashion.</a:t>
            </a:r>
          </a:p>
          <a:p>
            <a:pPr lvl="1"/>
            <a:r>
              <a:rPr lang="en-US" altLang="en-US" dirty="0"/>
              <a:t>The ultimate fix is to make the Internet “smarter,” but this won’t happen quickly. Until then, we worry.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263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(1 of 8)</a:t>
            </a:r>
          </a:p>
        </p:txBody>
      </p:sp>
      <p:sp>
        <p:nvSpPr>
          <p:cNvPr id="9933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On the ENIAC, all programming was done at the digital logic level.</a:t>
            </a:r>
          </a:p>
          <a:p>
            <a:r>
              <a:rPr lang="en-US" altLang="en-US" dirty="0"/>
              <a:t>Programming the computer involved moving plugs and wires.</a:t>
            </a:r>
          </a:p>
          <a:p>
            <a:r>
              <a:rPr lang="en-US" altLang="en-US" dirty="0"/>
              <a:t>A different hardware configuration was needed to solve every unique problem type.</a:t>
            </a:r>
          </a:p>
          <a:p>
            <a:pPr lvl="1"/>
            <a:r>
              <a:rPr lang="en-US" altLang="en-US" dirty="0"/>
              <a:t>Configuring the ENIAC to solve a “simple” problem required many days labor  by skilled technicians.</a:t>
            </a:r>
          </a:p>
          <a:p>
            <a:pPr lvl="1"/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(2 of 8)</a:t>
            </a:r>
          </a:p>
        </p:txBody>
      </p:sp>
      <p:sp>
        <p:nvSpPr>
          <p:cNvPr id="10137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Inventors of the ENIAC, John Mauchley and   J. Presper Eckert, conceived of a computer that could store instructions in memory.</a:t>
            </a:r>
          </a:p>
          <a:p>
            <a:r>
              <a:rPr lang="en-US" altLang="en-US" dirty="0"/>
              <a:t>The invention of this idea has since been ascribed to a mathematician, John von Neumann, who was a contemporary of Mauchley and Eckert.</a:t>
            </a:r>
          </a:p>
          <a:p>
            <a:r>
              <a:rPr lang="en-US" altLang="en-US" dirty="0"/>
              <a:t>Stored-program computers have become known as von Neumann Architecture systems.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(3 of 8)</a:t>
            </a:r>
          </a:p>
        </p:txBody>
      </p:sp>
      <p:sp>
        <p:nvSpPr>
          <p:cNvPr id="10342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Today’s stored-program computers have the following characteristics:</a:t>
            </a:r>
          </a:p>
          <a:p>
            <a:pPr lvl="1"/>
            <a:r>
              <a:rPr lang="en-US" altLang="en-US" dirty="0"/>
              <a:t>Three hardware systems: </a:t>
            </a:r>
          </a:p>
          <a:p>
            <a:pPr lvl="2"/>
            <a:r>
              <a:rPr lang="en-US" altLang="en-US" dirty="0"/>
              <a:t>A central processing unit (CPU)</a:t>
            </a:r>
          </a:p>
          <a:p>
            <a:pPr lvl="2"/>
            <a:r>
              <a:rPr lang="en-US" altLang="en-US" dirty="0"/>
              <a:t>A main memory system</a:t>
            </a:r>
          </a:p>
          <a:p>
            <a:pPr lvl="2"/>
            <a:r>
              <a:rPr lang="en-US" altLang="en-US" dirty="0"/>
              <a:t>An I/O system</a:t>
            </a:r>
          </a:p>
          <a:p>
            <a:pPr lvl="1"/>
            <a:r>
              <a:rPr lang="en-US" altLang="en-US" dirty="0"/>
              <a:t>The capacity to carry out sequential instruction processing.</a:t>
            </a:r>
          </a:p>
          <a:p>
            <a:pPr lvl="1"/>
            <a:r>
              <a:rPr lang="en-US" altLang="en-US" dirty="0"/>
              <a:t>A single data path between the CPU and main memory.</a:t>
            </a:r>
          </a:p>
          <a:p>
            <a:pPr lvl="2"/>
            <a:r>
              <a:rPr lang="en-US" altLang="en-US" dirty="0"/>
              <a:t>This single path is known as the </a:t>
            </a:r>
            <a:r>
              <a:rPr lang="en-US" altLang="en-US" i="1" dirty="0"/>
              <a:t>von Neumann bottleneck</a:t>
            </a:r>
            <a:r>
              <a:rPr lang="en-US" altLang="en-US" dirty="0"/>
              <a:t>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(4 of 8)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This is a general depiction of a von Neumann system: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These computers employ a fetch-decode-execute cycle to run programs as follows . . 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A494F-8A0E-9F40-BC25-6060E017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0"/>
            <a:ext cx="2919283" cy="2667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1.2 Computer Systems (2 of 2)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At the most basic level, a computer is a device consisting of three pieces:</a:t>
            </a:r>
          </a:p>
          <a:p>
            <a:pPr lvl="1"/>
            <a:r>
              <a:rPr lang="en-US" altLang="en-US" dirty="0"/>
              <a:t>A processor to interpret and execute programs</a:t>
            </a:r>
          </a:p>
          <a:p>
            <a:pPr lvl="1"/>
            <a:r>
              <a:rPr lang="en-US" altLang="en-US" dirty="0"/>
              <a:t>A memory to store both data and programs</a:t>
            </a:r>
          </a:p>
          <a:p>
            <a:pPr lvl="1"/>
            <a:r>
              <a:rPr lang="en-US" altLang="en-US" dirty="0"/>
              <a:t>A mechanism for transferring data to and from the outside world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(5 of 8)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1676400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The control unit fetches the next instruction from memory using the program counter to determine where the instruction is located.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40CB7-DF47-444F-93DD-69CFDB6ED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76600"/>
            <a:ext cx="4584700" cy="29877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7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(6 of 8)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instruction is decoded into a language that the ALU can understand.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EC573-7543-2044-A273-97A1F9D3E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95600"/>
            <a:ext cx="4800600" cy="31284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3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(7 of 8)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Any data operands required to execute the instruction are fetched from memory and placed into registers within the CPU.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9888-95AA-8E44-AE46-2DFCDF5F5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276600"/>
            <a:ext cx="4495800" cy="29298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2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1.9 The von Neumann Model (8 of 8)</a:t>
            </a:r>
          </a:p>
        </p:txBody>
      </p:sp>
      <p:sp>
        <p:nvSpPr>
          <p:cNvPr id="11366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ALU executes the instruction and places results in registers or memory.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29E9C-7753-2343-B088-8FBB93C14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4654550" cy="30228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9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1.10 Non</a:t>
            </a:r>
            <a:r>
              <a:rPr lang="en-US" dirty="0"/>
              <a:t>–</a:t>
            </a:r>
            <a:r>
              <a:rPr lang="en-US" altLang="en-US" dirty="0"/>
              <a:t>von Neumann Models</a:t>
            </a:r>
            <a:br>
              <a:rPr lang="en-US" altLang="en-US" dirty="0"/>
            </a:br>
            <a:r>
              <a:rPr lang="en-US" altLang="en-US" dirty="0"/>
              <a:t>(1 of 2)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Conventional stored-program computers have undergone many incremental improvements over the years.</a:t>
            </a:r>
          </a:p>
          <a:p>
            <a:r>
              <a:rPr lang="en-US" altLang="en-US" dirty="0"/>
              <a:t>These improvements include adding specialized buses, floating-point units, and cache memories, to name only a few.</a:t>
            </a:r>
          </a:p>
          <a:p>
            <a:r>
              <a:rPr lang="en-US" altLang="en-US" dirty="0"/>
              <a:t>But enormous improvements in computational power require departure from the classic von Neumann architecture.</a:t>
            </a:r>
          </a:p>
          <a:p>
            <a:r>
              <a:rPr lang="en-US" altLang="en-US" dirty="0"/>
              <a:t>Adding processors is one approach.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9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1.10 Non</a:t>
            </a:r>
            <a:r>
              <a:rPr lang="en-US" dirty="0"/>
              <a:t>–</a:t>
            </a:r>
            <a:r>
              <a:rPr lang="en-US" altLang="en-US" dirty="0"/>
              <a:t>von Neumann Models</a:t>
            </a:r>
            <a:br>
              <a:rPr lang="en-US" altLang="en-US" dirty="0"/>
            </a:br>
            <a:r>
              <a:rPr lang="en-US" altLang="en-US" dirty="0"/>
              <a:t>(2 of 2)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Some of today’s systems have separate buses for data and instructions.</a:t>
            </a:r>
          </a:p>
          <a:p>
            <a:pPr lvl="1"/>
            <a:r>
              <a:rPr lang="en-US" altLang="en-US" dirty="0"/>
              <a:t>Called a Harvard architecture</a:t>
            </a:r>
          </a:p>
          <a:p>
            <a:r>
              <a:rPr lang="en-US" altLang="en-US" dirty="0"/>
              <a:t>Other non-von Neumann systems provide special-purpose processors to offload work from the main CPU.</a:t>
            </a:r>
          </a:p>
          <a:p>
            <a:r>
              <a:rPr lang="en-US" altLang="en-US" dirty="0"/>
              <a:t>More radical departures include dataflow computing, quantum computing, cellular automata, and parallel computing.</a:t>
            </a:r>
          </a:p>
        </p:txBody>
      </p:sp>
    </p:spTree>
    <p:extLst>
      <p:ext uri="{BB962C8B-B14F-4D97-AF65-F5344CB8AC3E}">
        <p14:creationId xmlns:p14="http://schemas.microsoft.com/office/powerpoint/2010/main" val="57411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AF9F0-47D7-934C-B8C7-926B434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1.11 Parallel Computing (1 of 3)</a:t>
            </a:r>
            <a:endParaRPr lang="en-US" dirty="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In the late 1960s, high-performance computer systems were equipped with dual processors to increase computational throughput.</a:t>
            </a:r>
          </a:p>
          <a:p>
            <a:r>
              <a:rPr lang="en-US" altLang="en-US" dirty="0"/>
              <a:t>In the 1970s, supercomputer systems were introduced with 32 processors.</a:t>
            </a:r>
          </a:p>
          <a:p>
            <a:r>
              <a:rPr lang="en-US" altLang="en-US" dirty="0"/>
              <a:t>Supercomputers with 1,000 processors were built in the 1980s.</a:t>
            </a:r>
          </a:p>
          <a:p>
            <a:r>
              <a:rPr lang="en-US" altLang="en-US" dirty="0"/>
              <a:t>In 1999, IBM announced its Blue Gene system containing over 1 million processors.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1.11 Parallel Computing (2 of 3)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Parallel processing allows a computer to simultaneously work on subparts of a problem.</a:t>
            </a:r>
          </a:p>
          <a:p>
            <a:r>
              <a:rPr lang="en-US" altLang="en-US" dirty="0"/>
              <a:t>Multicore processors have two or more processor cores sharing a single die. </a:t>
            </a:r>
          </a:p>
          <a:p>
            <a:r>
              <a:rPr lang="en-US" altLang="en-US" dirty="0"/>
              <a:t>Each core has its own ALU and set of registers, but all processors share memory and other resources. </a:t>
            </a:r>
          </a:p>
          <a:p>
            <a:r>
              <a:rPr lang="en-US" altLang="en-US" dirty="0"/>
              <a:t>“Dual core” differs from “dual processor.” </a:t>
            </a:r>
          </a:p>
          <a:p>
            <a:pPr lvl="1"/>
            <a:r>
              <a:rPr lang="en-US" altLang="en-US" dirty="0"/>
              <a:t>Dual-processor machines, for example, have two processors, but each processor plugs into the motherboard separately. </a:t>
            </a:r>
          </a:p>
        </p:txBody>
      </p:sp>
    </p:spTree>
    <p:extLst>
      <p:ext uri="{BB962C8B-B14F-4D97-AF65-F5344CB8AC3E}">
        <p14:creationId xmlns:p14="http://schemas.microsoft.com/office/powerpoint/2010/main" val="2956950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2C3B-B25E-8740-A4DA-D3F5F94E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1.11 Parallel Computing (3 of 3)</a:t>
            </a:r>
            <a:endParaRPr lang="en-US" dirty="0"/>
          </a:p>
        </p:txBody>
      </p:sp>
      <p:sp>
        <p:nvSpPr>
          <p:cNvPr id="1198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Multi-core systems provide the ability to multitask (e.g., browse the Web while burning a CD).</a:t>
            </a:r>
          </a:p>
          <a:p>
            <a:r>
              <a:rPr lang="en-US" altLang="en-US" dirty="0"/>
              <a:t>Multithreaded applications spread mini-processes, </a:t>
            </a:r>
            <a:r>
              <a:rPr lang="en-US" altLang="en-US" i="1" dirty="0"/>
              <a:t>threads</a:t>
            </a:r>
            <a:r>
              <a:rPr lang="en-US" altLang="en-US" dirty="0"/>
              <a:t>, across one or more processors for increased throughput.</a:t>
            </a:r>
          </a:p>
          <a:p>
            <a:r>
              <a:rPr lang="en-US" altLang="en-US" dirty="0"/>
              <a:t>New programming languages are necessary to fully exploit multiprocessor power.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12185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This chapter has given you an overview of the subject of computer architecture.</a:t>
            </a:r>
          </a:p>
          <a:p>
            <a:r>
              <a:rPr lang="en-US" altLang="en-US" dirty="0"/>
              <a:t>You should now be sufficiently familiar with general system structure to guide your studies throughout the remainder of this course.</a:t>
            </a:r>
          </a:p>
          <a:p>
            <a:r>
              <a:rPr lang="en-US" altLang="en-US" dirty="0"/>
              <a:t>Subsequent chapters will explore many of these topics in great detail.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F6019-4A05-4C4A-8626-FFEADF42F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5016500" cy="2933700"/>
          </a:xfrm>
          <a:prstGeom prst="rect">
            <a:avLst/>
          </a:prstGeom>
        </p:spPr>
      </p:pic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(1 of 19)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Consider this advertisement: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9402F-E834-CD4C-A864-35DFAAFBA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23368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FB89C-BB10-D14F-9738-B0D07DB05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2000"/>
            <a:ext cx="18415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88D96-F97A-E549-A1DB-FF666EF2E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05000"/>
            <a:ext cx="1816100" cy="120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2CB76-DFE3-8E40-858F-19D6D1764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81400"/>
            <a:ext cx="1828800" cy="1104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C2A2B-0015-724C-A0D0-EAF7ADC59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724400"/>
            <a:ext cx="17780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38E2AF-BC1C-6D49-ABCE-253612073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562600"/>
            <a:ext cx="51562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(2 of 19)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Measures of capacity and speed: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Kilo- (K) = 1 thousand = 10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10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Mega- (M) = 1 million = 10</a:t>
            </a:r>
            <a:r>
              <a:rPr lang="en-US" altLang="en-US" sz="2400" baseline="30000" dirty="0"/>
              <a:t>6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20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Giga- (G) = 1 billion = 10</a:t>
            </a:r>
            <a:r>
              <a:rPr lang="en-US" altLang="en-US" sz="2400" baseline="30000" dirty="0"/>
              <a:t>9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30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Tera- (T) = 1 trillion = 10</a:t>
            </a:r>
            <a:r>
              <a:rPr lang="en-US" altLang="en-US" sz="2400" baseline="30000" dirty="0"/>
              <a:t>12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40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Peta- (P) = 1 quadrillion = 10</a:t>
            </a:r>
            <a:r>
              <a:rPr lang="en-US" altLang="en-US" sz="2400" baseline="30000" dirty="0"/>
              <a:t>15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50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Exa- (E) = 1 quintillion = 10</a:t>
            </a:r>
            <a:r>
              <a:rPr lang="en-US" altLang="en-US" sz="2400" baseline="30000" dirty="0"/>
              <a:t>18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60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Zetta- (Z) = 1 sextillion = 10</a:t>
            </a:r>
            <a:r>
              <a:rPr lang="en-US" altLang="en-US" sz="2400" baseline="30000" dirty="0"/>
              <a:t>21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70</a:t>
            </a:r>
          </a:p>
          <a:p>
            <a:pPr lvl="1">
              <a:spcBef>
                <a:spcPct val="15000"/>
              </a:spcBef>
            </a:pPr>
            <a:r>
              <a:rPr lang="en-US" altLang="en-US" sz="2400" dirty="0"/>
              <a:t>Yotta- (Y) = 1 septillion = 10</a:t>
            </a:r>
            <a:r>
              <a:rPr lang="en-US" altLang="en-US" sz="2400" baseline="30000" dirty="0"/>
              <a:t>24</a:t>
            </a:r>
            <a:r>
              <a:rPr lang="en-US" altLang="en-US" sz="2400" dirty="0"/>
              <a:t> and 2</a:t>
            </a:r>
            <a:r>
              <a:rPr lang="en-US" altLang="en-US" sz="2400" baseline="30000" dirty="0"/>
              <a:t>80</a:t>
            </a:r>
            <a:endParaRPr lang="en-US" altLang="en-US" dirty="0"/>
          </a:p>
          <a:p>
            <a:r>
              <a:rPr lang="en-US" altLang="en-US" dirty="0"/>
              <a:t>Whether a metric refers to a power of ten or a power of two typically depends upon what is being measured.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1.3 An Example System (3 of 19)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Hertz = clock cycles per second (frequency)</a:t>
            </a:r>
          </a:p>
          <a:p>
            <a:pPr lvl="1"/>
            <a:r>
              <a:rPr lang="en-US" altLang="en-US" dirty="0"/>
              <a:t>1MHz = 1,000,000Hz</a:t>
            </a:r>
          </a:p>
          <a:p>
            <a:pPr lvl="1"/>
            <a:r>
              <a:rPr lang="en-US" altLang="en-US" dirty="0"/>
              <a:t>Processor speeds are measured in MHz or GHz.</a:t>
            </a:r>
          </a:p>
          <a:p>
            <a:r>
              <a:rPr lang="en-US" altLang="en-US" dirty="0"/>
              <a:t>Byte = a unit of storage</a:t>
            </a:r>
          </a:p>
          <a:p>
            <a:pPr lvl="1"/>
            <a:r>
              <a:rPr lang="en-US" altLang="en-US" dirty="0"/>
              <a:t>1KB = 2</a:t>
            </a:r>
            <a:r>
              <a:rPr lang="en-US" altLang="en-US" baseline="30000" dirty="0"/>
              <a:t>10</a:t>
            </a:r>
            <a:r>
              <a:rPr lang="en-US" altLang="en-US" dirty="0"/>
              <a:t> = 1024 Bytes</a:t>
            </a:r>
          </a:p>
          <a:p>
            <a:pPr lvl="1"/>
            <a:r>
              <a:rPr lang="en-US" altLang="en-US" dirty="0"/>
              <a:t>1MB = 2</a:t>
            </a:r>
            <a:r>
              <a:rPr lang="en-US" altLang="en-US" baseline="30000" dirty="0"/>
              <a:t>20</a:t>
            </a:r>
            <a:r>
              <a:rPr lang="en-US" altLang="en-US" dirty="0"/>
              <a:t> = 1,048,576 Bytes</a:t>
            </a:r>
          </a:p>
          <a:p>
            <a:pPr lvl="1"/>
            <a:r>
              <a:rPr lang="en-US" altLang="en-US" dirty="0"/>
              <a:t>1GB =  2</a:t>
            </a:r>
            <a:r>
              <a:rPr lang="en-US" altLang="en-US" baseline="30000" dirty="0"/>
              <a:t>30</a:t>
            </a:r>
            <a:r>
              <a:rPr lang="en-US" altLang="en-US" dirty="0"/>
              <a:t> = 1,099,511,627,776 Bytes</a:t>
            </a:r>
          </a:p>
          <a:p>
            <a:pPr lvl="1"/>
            <a:r>
              <a:rPr lang="en-US" altLang="en-US" dirty="0"/>
              <a:t>Main memory (RAM) is measured in GB.</a:t>
            </a:r>
          </a:p>
          <a:p>
            <a:pPr lvl="1"/>
            <a:r>
              <a:rPr lang="en-US" altLang="en-US" dirty="0"/>
              <a:t>Disk storage is measured in GB for small systems, TB (2</a:t>
            </a:r>
            <a:r>
              <a:rPr lang="en-US" altLang="en-US" baseline="30000" dirty="0"/>
              <a:t>40</a:t>
            </a:r>
            <a:r>
              <a:rPr lang="en-US" altLang="en-US" dirty="0"/>
              <a:t>) for large 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</TotalTime>
  <Words>3771</Words>
  <Application>Microsoft Macintosh PowerPoint</Application>
  <PresentationFormat>On-screen Show (4:3)</PresentationFormat>
  <Paragraphs>389</Paragraphs>
  <Slides>69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Symbol</vt:lpstr>
      <vt:lpstr>Times New Roman</vt:lpstr>
      <vt:lpstr>Default Design</vt:lpstr>
      <vt:lpstr>Chapter 1</vt:lpstr>
      <vt:lpstr>Objectives</vt:lpstr>
      <vt:lpstr>1.1 Overview (1 of 2)</vt:lpstr>
      <vt:lpstr>1.1 Overview (2 of 2)</vt:lpstr>
      <vt:lpstr>1.2 Computer Systems (1 of 2)</vt:lpstr>
      <vt:lpstr>1.2 Computer Systems (2 of 2)</vt:lpstr>
      <vt:lpstr>1.3 An Example System (1 of 19)</vt:lpstr>
      <vt:lpstr>1.3 An Example System (2 of 19)</vt:lpstr>
      <vt:lpstr>1.3 An Example System (3 of 19)</vt:lpstr>
      <vt:lpstr>1.3 An Example System (4 of 19)</vt:lpstr>
      <vt:lpstr>1.3 An Example System (5 of 19)</vt:lpstr>
      <vt:lpstr>1.3 An Example System (6 of 19)</vt:lpstr>
      <vt:lpstr>1.3 An Example System (7 of 19)</vt:lpstr>
      <vt:lpstr>1.3 An Example System (8 of 19)</vt:lpstr>
      <vt:lpstr>1.3 An Example System (9 of 19)</vt:lpstr>
      <vt:lpstr>1.3 An Example System (10 of 19)</vt:lpstr>
      <vt:lpstr>1.3 An Example System (11 of 19)</vt:lpstr>
      <vt:lpstr>1.3 An Example System (12 of 19)</vt:lpstr>
      <vt:lpstr>1.3 An Example System (13 of 19)</vt:lpstr>
      <vt:lpstr>1.3 An Example System (14 of 19)</vt:lpstr>
      <vt:lpstr>1.3 An Example System (15 of 19)</vt:lpstr>
      <vt:lpstr>1.3 An Example System (16 of 19)</vt:lpstr>
      <vt:lpstr>1.3 An Example System (17 of 19)</vt:lpstr>
      <vt:lpstr>1.3 An Example System (18 of 19)</vt:lpstr>
      <vt:lpstr>1.3 An Example System (19 of 19)</vt:lpstr>
      <vt:lpstr>1.4 Standards Organizations (1 of 4)</vt:lpstr>
      <vt:lpstr>1.4 Standards Organizations (2 of 4)</vt:lpstr>
      <vt:lpstr>1.4 Standards Organizations (3 of 4)</vt:lpstr>
      <vt:lpstr>1.4 Standards Organizations (4 of 4)</vt:lpstr>
      <vt:lpstr>1.5 Historical Development (1 of 11)</vt:lpstr>
      <vt:lpstr>1.5 Historical Development (2 of 11)</vt:lpstr>
      <vt:lpstr>1.5 Historical Development (3 of 11)</vt:lpstr>
      <vt:lpstr>1.5 Historical Development (4 of 11)</vt:lpstr>
      <vt:lpstr>1.5 Historical Development (5 of 11)</vt:lpstr>
      <vt:lpstr>1.5 Historical Development (6 of 11)</vt:lpstr>
      <vt:lpstr>1.5 Historical Development (7 of 11)</vt:lpstr>
      <vt:lpstr>1.5 Historical Development (8 of 11)</vt:lpstr>
      <vt:lpstr>1.5 Historical Development (9 of 11)</vt:lpstr>
      <vt:lpstr>1.5 Historical Development (10 of 11)</vt:lpstr>
      <vt:lpstr>1.5 Historical Development (11 of 11)</vt:lpstr>
      <vt:lpstr>1.6 The Computer Level Hierarchy  (1 of 7)</vt:lpstr>
      <vt:lpstr>1.6 The Computer Level Hierarchy  (2 of 7)</vt:lpstr>
      <vt:lpstr>1.6 The Computer Level Hierarchy  (3 of 7)</vt:lpstr>
      <vt:lpstr>1.6 The Computer Level Hierarchy  (4 of 7)</vt:lpstr>
      <vt:lpstr>1.6 The Computer Level Hierarchy  (5 of 7)</vt:lpstr>
      <vt:lpstr>1.6 The Computer Level Hierarchy  (6 of 7)</vt:lpstr>
      <vt:lpstr>1.6 The Computer Level Hierarchy  (7 of 7)</vt:lpstr>
      <vt:lpstr>1.7 Cloud Computing: Computing as a Service (1 of 6)</vt:lpstr>
      <vt:lpstr>1.7 Cloud Computing: Computing as a Service (2 of 6)</vt:lpstr>
      <vt:lpstr>1.7 Cloud Computing: Computing as a Service (3 of 6)</vt:lpstr>
      <vt:lpstr>1.7 Cloud Computing: Computing as a Service (4 of 6)</vt:lpstr>
      <vt:lpstr>1.7 Cloud Computing: Computing as a Service (5 of 6)</vt:lpstr>
      <vt:lpstr>1.7 Cloud Computing: Computing as a Service (6 of 6)</vt:lpstr>
      <vt:lpstr>1.8 The Fragility of the Internet (1 of 2)</vt:lpstr>
      <vt:lpstr>1.8 The Fragility of the Internet (2 of 2)</vt:lpstr>
      <vt:lpstr>1.9 The von Neumann Model (1 of 8)</vt:lpstr>
      <vt:lpstr>1.9 The von Neumann Model (2 of 8)</vt:lpstr>
      <vt:lpstr>1.9 The von Neumann Model (3 of 8)</vt:lpstr>
      <vt:lpstr>1.9 The von Neumann Model (4 of 8)</vt:lpstr>
      <vt:lpstr>1.9 The von Neumann Model (5 of 8)</vt:lpstr>
      <vt:lpstr>1.9 The von Neumann Model (6 of 8)</vt:lpstr>
      <vt:lpstr>1.9 The von Neumann Model (7 of 8)</vt:lpstr>
      <vt:lpstr>1.9 The von Neumann Model (8 of 8)</vt:lpstr>
      <vt:lpstr>1.10 Non–von Neumann Models (1 of 2)</vt:lpstr>
      <vt:lpstr>1.10 Non–von Neumann Models (2 of 2)</vt:lpstr>
      <vt:lpstr>1.11 Parallel Computing (1 of 3)</vt:lpstr>
      <vt:lpstr>1.11 Parallel Computing (2 of 3)</vt:lpstr>
      <vt:lpstr>1.11 Parallel Computing (3 of 3)</vt:lpstr>
      <vt:lpstr>Conclusion</vt:lpstr>
    </vt:vector>
  </TitlesOfParts>
  <Company>Jones &amp; Bartlett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Null &amp; Lobur</dc:creator>
  <dc:description>Copyright 2005</dc:description>
  <cp:lastModifiedBy>Jessica deMartin</cp:lastModifiedBy>
  <cp:revision>190</cp:revision>
  <dcterms:created xsi:type="dcterms:W3CDTF">2002-11-13T00:07:56Z</dcterms:created>
  <dcterms:modified xsi:type="dcterms:W3CDTF">2018-03-16T19:17:35Z</dcterms:modified>
</cp:coreProperties>
</file>